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3" r:id="rId5"/>
    <p:sldId id="269" r:id="rId6"/>
    <p:sldId id="270" r:id="rId7"/>
    <p:sldId id="272" r:id="rId8"/>
    <p:sldId id="271"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486C-6B9C-42F7-9F37-E642A05A68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2393EC9-0A87-43A4-4A4E-BF1B0C732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21D8A91-E9D2-C9F4-D982-8281943C625B}"/>
              </a:ext>
            </a:extLst>
          </p:cNvPr>
          <p:cNvSpPr>
            <a:spLocks noGrp="1"/>
          </p:cNvSpPr>
          <p:nvPr>
            <p:ph type="dt" sz="half" idx="10"/>
          </p:nvPr>
        </p:nvSpPr>
        <p:spPr/>
        <p:txBody>
          <a:bodyPr/>
          <a:lstStyle/>
          <a:p>
            <a:fld id="{4EE414EE-4893-454B-B232-601DC4AB35BE}" type="datetimeFigureOut">
              <a:rPr lang="en-IN" smtClean="0"/>
              <a:t>31-01-2024</a:t>
            </a:fld>
            <a:endParaRPr lang="en-IN"/>
          </a:p>
        </p:txBody>
      </p:sp>
      <p:sp>
        <p:nvSpPr>
          <p:cNvPr id="5" name="Footer Placeholder 4">
            <a:extLst>
              <a:ext uri="{FF2B5EF4-FFF2-40B4-BE49-F238E27FC236}">
                <a16:creationId xmlns:a16="http://schemas.microsoft.com/office/drawing/2014/main" id="{F21FB14D-720B-C029-44B4-471B8812178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99E6CB-D136-BC94-F674-1F68E41D6B13}"/>
              </a:ext>
            </a:extLst>
          </p:cNvPr>
          <p:cNvSpPr>
            <a:spLocks noGrp="1"/>
          </p:cNvSpPr>
          <p:nvPr>
            <p:ph type="sldNum" sz="quarter" idx="12"/>
          </p:nvPr>
        </p:nvSpPr>
        <p:spPr/>
        <p:txBody>
          <a:bodyPr/>
          <a:lstStyle/>
          <a:p>
            <a:fld id="{D736F27E-7310-4E04-9F90-777BAD7DA9F5}" type="slidenum">
              <a:rPr lang="en-IN" smtClean="0"/>
              <a:t>‹#›</a:t>
            </a:fld>
            <a:endParaRPr lang="en-IN"/>
          </a:p>
        </p:txBody>
      </p:sp>
    </p:spTree>
    <p:extLst>
      <p:ext uri="{BB962C8B-B14F-4D97-AF65-F5344CB8AC3E}">
        <p14:creationId xmlns:p14="http://schemas.microsoft.com/office/powerpoint/2010/main" val="114392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32DC-C63C-320B-A7BD-E93CA7C0D09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BADFB94-A4B1-6FDE-9134-23C8E6F37E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ABDC3F8-1417-5756-3D31-AA0EFF0B6DA2}"/>
              </a:ext>
            </a:extLst>
          </p:cNvPr>
          <p:cNvSpPr>
            <a:spLocks noGrp="1"/>
          </p:cNvSpPr>
          <p:nvPr>
            <p:ph type="dt" sz="half" idx="10"/>
          </p:nvPr>
        </p:nvSpPr>
        <p:spPr/>
        <p:txBody>
          <a:bodyPr/>
          <a:lstStyle/>
          <a:p>
            <a:fld id="{4EE414EE-4893-454B-B232-601DC4AB35BE}" type="datetimeFigureOut">
              <a:rPr lang="en-IN" smtClean="0"/>
              <a:t>31-01-2024</a:t>
            </a:fld>
            <a:endParaRPr lang="en-IN"/>
          </a:p>
        </p:txBody>
      </p:sp>
      <p:sp>
        <p:nvSpPr>
          <p:cNvPr id="5" name="Footer Placeholder 4">
            <a:extLst>
              <a:ext uri="{FF2B5EF4-FFF2-40B4-BE49-F238E27FC236}">
                <a16:creationId xmlns:a16="http://schemas.microsoft.com/office/drawing/2014/main" id="{5E378833-C372-E305-F0B4-0BF5BD77AE5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ED20439-F36F-2942-C47E-C44C410A34CA}"/>
              </a:ext>
            </a:extLst>
          </p:cNvPr>
          <p:cNvSpPr>
            <a:spLocks noGrp="1"/>
          </p:cNvSpPr>
          <p:nvPr>
            <p:ph type="sldNum" sz="quarter" idx="12"/>
          </p:nvPr>
        </p:nvSpPr>
        <p:spPr/>
        <p:txBody>
          <a:bodyPr/>
          <a:lstStyle/>
          <a:p>
            <a:fld id="{D736F27E-7310-4E04-9F90-777BAD7DA9F5}" type="slidenum">
              <a:rPr lang="en-IN" smtClean="0"/>
              <a:t>‹#›</a:t>
            </a:fld>
            <a:endParaRPr lang="en-IN"/>
          </a:p>
        </p:txBody>
      </p:sp>
    </p:spTree>
    <p:extLst>
      <p:ext uri="{BB962C8B-B14F-4D97-AF65-F5344CB8AC3E}">
        <p14:creationId xmlns:p14="http://schemas.microsoft.com/office/powerpoint/2010/main" val="70660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C43991-F296-BDD6-9884-BFE0CF63FA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7FF8E09-18A8-C718-4806-7AE123883E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A0982F-D052-4665-0A6B-54A12968B29F}"/>
              </a:ext>
            </a:extLst>
          </p:cNvPr>
          <p:cNvSpPr>
            <a:spLocks noGrp="1"/>
          </p:cNvSpPr>
          <p:nvPr>
            <p:ph type="dt" sz="half" idx="10"/>
          </p:nvPr>
        </p:nvSpPr>
        <p:spPr/>
        <p:txBody>
          <a:bodyPr/>
          <a:lstStyle/>
          <a:p>
            <a:fld id="{4EE414EE-4893-454B-B232-601DC4AB35BE}" type="datetimeFigureOut">
              <a:rPr lang="en-IN" smtClean="0"/>
              <a:t>31-01-2024</a:t>
            </a:fld>
            <a:endParaRPr lang="en-IN"/>
          </a:p>
        </p:txBody>
      </p:sp>
      <p:sp>
        <p:nvSpPr>
          <p:cNvPr id="5" name="Footer Placeholder 4">
            <a:extLst>
              <a:ext uri="{FF2B5EF4-FFF2-40B4-BE49-F238E27FC236}">
                <a16:creationId xmlns:a16="http://schemas.microsoft.com/office/drawing/2014/main" id="{C77E4E7B-08C9-19B6-D1A6-64F524F8A0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5B23830-4FE0-13ED-BBCE-5C3577F0F335}"/>
              </a:ext>
            </a:extLst>
          </p:cNvPr>
          <p:cNvSpPr>
            <a:spLocks noGrp="1"/>
          </p:cNvSpPr>
          <p:nvPr>
            <p:ph type="sldNum" sz="quarter" idx="12"/>
          </p:nvPr>
        </p:nvSpPr>
        <p:spPr/>
        <p:txBody>
          <a:bodyPr/>
          <a:lstStyle/>
          <a:p>
            <a:fld id="{D736F27E-7310-4E04-9F90-777BAD7DA9F5}" type="slidenum">
              <a:rPr lang="en-IN" smtClean="0"/>
              <a:t>‹#›</a:t>
            </a:fld>
            <a:endParaRPr lang="en-IN"/>
          </a:p>
        </p:txBody>
      </p:sp>
    </p:spTree>
    <p:extLst>
      <p:ext uri="{BB962C8B-B14F-4D97-AF65-F5344CB8AC3E}">
        <p14:creationId xmlns:p14="http://schemas.microsoft.com/office/powerpoint/2010/main" val="407256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71DF-34E4-8A9D-8FE6-6653D498002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2BB01B6-E849-6F89-BA7B-994046C605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38CDC5E-C4D2-FA3E-8247-31BD62AC0244}"/>
              </a:ext>
            </a:extLst>
          </p:cNvPr>
          <p:cNvSpPr>
            <a:spLocks noGrp="1"/>
          </p:cNvSpPr>
          <p:nvPr>
            <p:ph type="dt" sz="half" idx="10"/>
          </p:nvPr>
        </p:nvSpPr>
        <p:spPr/>
        <p:txBody>
          <a:bodyPr/>
          <a:lstStyle/>
          <a:p>
            <a:fld id="{4EE414EE-4893-454B-B232-601DC4AB35BE}" type="datetimeFigureOut">
              <a:rPr lang="en-IN" smtClean="0"/>
              <a:t>31-01-2024</a:t>
            </a:fld>
            <a:endParaRPr lang="en-IN"/>
          </a:p>
        </p:txBody>
      </p:sp>
      <p:sp>
        <p:nvSpPr>
          <p:cNvPr id="5" name="Footer Placeholder 4">
            <a:extLst>
              <a:ext uri="{FF2B5EF4-FFF2-40B4-BE49-F238E27FC236}">
                <a16:creationId xmlns:a16="http://schemas.microsoft.com/office/drawing/2014/main" id="{29032B12-FCF9-B2CD-58AD-B96B338DF5E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094EC1D-810A-FBA0-9849-AD60B7203112}"/>
              </a:ext>
            </a:extLst>
          </p:cNvPr>
          <p:cNvSpPr>
            <a:spLocks noGrp="1"/>
          </p:cNvSpPr>
          <p:nvPr>
            <p:ph type="sldNum" sz="quarter" idx="12"/>
          </p:nvPr>
        </p:nvSpPr>
        <p:spPr/>
        <p:txBody>
          <a:bodyPr/>
          <a:lstStyle/>
          <a:p>
            <a:fld id="{D736F27E-7310-4E04-9F90-777BAD7DA9F5}" type="slidenum">
              <a:rPr lang="en-IN" smtClean="0"/>
              <a:t>‹#›</a:t>
            </a:fld>
            <a:endParaRPr lang="en-IN"/>
          </a:p>
        </p:txBody>
      </p:sp>
    </p:spTree>
    <p:extLst>
      <p:ext uri="{BB962C8B-B14F-4D97-AF65-F5344CB8AC3E}">
        <p14:creationId xmlns:p14="http://schemas.microsoft.com/office/powerpoint/2010/main" val="161538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E900-2FB0-4CAF-C94F-FF46C3A2E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E299B91-9A27-E46A-93CF-08423E2623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CE6211-CDFE-B0CF-BB5C-9A281BA36CDD}"/>
              </a:ext>
            </a:extLst>
          </p:cNvPr>
          <p:cNvSpPr>
            <a:spLocks noGrp="1"/>
          </p:cNvSpPr>
          <p:nvPr>
            <p:ph type="dt" sz="half" idx="10"/>
          </p:nvPr>
        </p:nvSpPr>
        <p:spPr/>
        <p:txBody>
          <a:bodyPr/>
          <a:lstStyle/>
          <a:p>
            <a:fld id="{4EE414EE-4893-454B-B232-601DC4AB35BE}" type="datetimeFigureOut">
              <a:rPr lang="en-IN" smtClean="0"/>
              <a:t>31-01-2024</a:t>
            </a:fld>
            <a:endParaRPr lang="en-IN"/>
          </a:p>
        </p:txBody>
      </p:sp>
      <p:sp>
        <p:nvSpPr>
          <p:cNvPr id="5" name="Footer Placeholder 4">
            <a:extLst>
              <a:ext uri="{FF2B5EF4-FFF2-40B4-BE49-F238E27FC236}">
                <a16:creationId xmlns:a16="http://schemas.microsoft.com/office/drawing/2014/main" id="{2CC27FC1-8002-7694-04C9-3F0F37E8F32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82AF61D-EDDA-D1F7-A640-9D6688BEC83E}"/>
              </a:ext>
            </a:extLst>
          </p:cNvPr>
          <p:cNvSpPr>
            <a:spLocks noGrp="1"/>
          </p:cNvSpPr>
          <p:nvPr>
            <p:ph type="sldNum" sz="quarter" idx="12"/>
          </p:nvPr>
        </p:nvSpPr>
        <p:spPr/>
        <p:txBody>
          <a:bodyPr/>
          <a:lstStyle/>
          <a:p>
            <a:fld id="{D736F27E-7310-4E04-9F90-777BAD7DA9F5}" type="slidenum">
              <a:rPr lang="en-IN" smtClean="0"/>
              <a:t>‹#›</a:t>
            </a:fld>
            <a:endParaRPr lang="en-IN"/>
          </a:p>
        </p:txBody>
      </p:sp>
    </p:spTree>
    <p:extLst>
      <p:ext uri="{BB962C8B-B14F-4D97-AF65-F5344CB8AC3E}">
        <p14:creationId xmlns:p14="http://schemas.microsoft.com/office/powerpoint/2010/main" val="235902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854D-011A-BAAC-8913-1DCAC74D57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4DF64E3-FEF5-BC08-66B9-A5BE9B7543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D46721F-41F8-FBAF-9132-EC1849DAC7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1F4E4D4-826C-D373-03A3-DD9E893C0492}"/>
              </a:ext>
            </a:extLst>
          </p:cNvPr>
          <p:cNvSpPr>
            <a:spLocks noGrp="1"/>
          </p:cNvSpPr>
          <p:nvPr>
            <p:ph type="dt" sz="half" idx="10"/>
          </p:nvPr>
        </p:nvSpPr>
        <p:spPr/>
        <p:txBody>
          <a:bodyPr/>
          <a:lstStyle/>
          <a:p>
            <a:fld id="{4EE414EE-4893-454B-B232-601DC4AB35BE}" type="datetimeFigureOut">
              <a:rPr lang="en-IN" smtClean="0"/>
              <a:t>31-01-2024</a:t>
            </a:fld>
            <a:endParaRPr lang="en-IN"/>
          </a:p>
        </p:txBody>
      </p:sp>
      <p:sp>
        <p:nvSpPr>
          <p:cNvPr id="6" name="Footer Placeholder 5">
            <a:extLst>
              <a:ext uri="{FF2B5EF4-FFF2-40B4-BE49-F238E27FC236}">
                <a16:creationId xmlns:a16="http://schemas.microsoft.com/office/drawing/2014/main" id="{AB604C4D-39FC-1BF3-1275-4AE4F4F8178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6DA47BA-232D-C3D3-EAFB-DBA32FBB0DF9}"/>
              </a:ext>
            </a:extLst>
          </p:cNvPr>
          <p:cNvSpPr>
            <a:spLocks noGrp="1"/>
          </p:cNvSpPr>
          <p:nvPr>
            <p:ph type="sldNum" sz="quarter" idx="12"/>
          </p:nvPr>
        </p:nvSpPr>
        <p:spPr/>
        <p:txBody>
          <a:bodyPr/>
          <a:lstStyle/>
          <a:p>
            <a:fld id="{D736F27E-7310-4E04-9F90-777BAD7DA9F5}" type="slidenum">
              <a:rPr lang="en-IN" smtClean="0"/>
              <a:t>‹#›</a:t>
            </a:fld>
            <a:endParaRPr lang="en-IN"/>
          </a:p>
        </p:txBody>
      </p:sp>
    </p:spTree>
    <p:extLst>
      <p:ext uri="{BB962C8B-B14F-4D97-AF65-F5344CB8AC3E}">
        <p14:creationId xmlns:p14="http://schemas.microsoft.com/office/powerpoint/2010/main" val="138535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63B0F-59A1-3F16-647F-AA11D2C82A0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7501486-9AE0-BC32-24AF-8377869F95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392BFB-F960-6E7A-E685-B7AF8F5975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2ADC7E5-C4CD-B901-1373-A89AE4C391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5270EB-C228-E601-02A1-3BFA8BE30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179C6F6-7B0D-EB24-661D-A1D88FE6D460}"/>
              </a:ext>
            </a:extLst>
          </p:cNvPr>
          <p:cNvSpPr>
            <a:spLocks noGrp="1"/>
          </p:cNvSpPr>
          <p:nvPr>
            <p:ph type="dt" sz="half" idx="10"/>
          </p:nvPr>
        </p:nvSpPr>
        <p:spPr/>
        <p:txBody>
          <a:bodyPr/>
          <a:lstStyle/>
          <a:p>
            <a:fld id="{4EE414EE-4893-454B-B232-601DC4AB35BE}" type="datetimeFigureOut">
              <a:rPr lang="en-IN" smtClean="0"/>
              <a:t>31-01-2024</a:t>
            </a:fld>
            <a:endParaRPr lang="en-IN"/>
          </a:p>
        </p:txBody>
      </p:sp>
      <p:sp>
        <p:nvSpPr>
          <p:cNvPr id="8" name="Footer Placeholder 7">
            <a:extLst>
              <a:ext uri="{FF2B5EF4-FFF2-40B4-BE49-F238E27FC236}">
                <a16:creationId xmlns:a16="http://schemas.microsoft.com/office/drawing/2014/main" id="{B956452A-4ABE-0932-1164-6E85A9FCB74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5EBB593-8213-4AB4-7DAF-00D4B04F99CA}"/>
              </a:ext>
            </a:extLst>
          </p:cNvPr>
          <p:cNvSpPr>
            <a:spLocks noGrp="1"/>
          </p:cNvSpPr>
          <p:nvPr>
            <p:ph type="sldNum" sz="quarter" idx="12"/>
          </p:nvPr>
        </p:nvSpPr>
        <p:spPr/>
        <p:txBody>
          <a:bodyPr/>
          <a:lstStyle/>
          <a:p>
            <a:fld id="{D736F27E-7310-4E04-9F90-777BAD7DA9F5}" type="slidenum">
              <a:rPr lang="en-IN" smtClean="0"/>
              <a:t>‹#›</a:t>
            </a:fld>
            <a:endParaRPr lang="en-IN"/>
          </a:p>
        </p:txBody>
      </p:sp>
    </p:spTree>
    <p:extLst>
      <p:ext uri="{BB962C8B-B14F-4D97-AF65-F5344CB8AC3E}">
        <p14:creationId xmlns:p14="http://schemas.microsoft.com/office/powerpoint/2010/main" val="331232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BE3E-0395-7F8A-8451-3E49D45700A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EBB7A9D-9EE4-B998-DC2F-FE446E356401}"/>
              </a:ext>
            </a:extLst>
          </p:cNvPr>
          <p:cNvSpPr>
            <a:spLocks noGrp="1"/>
          </p:cNvSpPr>
          <p:nvPr>
            <p:ph type="dt" sz="half" idx="10"/>
          </p:nvPr>
        </p:nvSpPr>
        <p:spPr/>
        <p:txBody>
          <a:bodyPr/>
          <a:lstStyle/>
          <a:p>
            <a:fld id="{4EE414EE-4893-454B-B232-601DC4AB35BE}" type="datetimeFigureOut">
              <a:rPr lang="en-IN" smtClean="0"/>
              <a:t>31-01-2024</a:t>
            </a:fld>
            <a:endParaRPr lang="en-IN"/>
          </a:p>
        </p:txBody>
      </p:sp>
      <p:sp>
        <p:nvSpPr>
          <p:cNvPr id="4" name="Footer Placeholder 3">
            <a:extLst>
              <a:ext uri="{FF2B5EF4-FFF2-40B4-BE49-F238E27FC236}">
                <a16:creationId xmlns:a16="http://schemas.microsoft.com/office/drawing/2014/main" id="{BF52A70B-835D-C852-4007-25C4F909017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6A20183-44CE-7A07-38F9-B7B0B7AD0242}"/>
              </a:ext>
            </a:extLst>
          </p:cNvPr>
          <p:cNvSpPr>
            <a:spLocks noGrp="1"/>
          </p:cNvSpPr>
          <p:nvPr>
            <p:ph type="sldNum" sz="quarter" idx="12"/>
          </p:nvPr>
        </p:nvSpPr>
        <p:spPr/>
        <p:txBody>
          <a:bodyPr/>
          <a:lstStyle/>
          <a:p>
            <a:fld id="{D736F27E-7310-4E04-9F90-777BAD7DA9F5}" type="slidenum">
              <a:rPr lang="en-IN" smtClean="0"/>
              <a:t>‹#›</a:t>
            </a:fld>
            <a:endParaRPr lang="en-IN"/>
          </a:p>
        </p:txBody>
      </p:sp>
    </p:spTree>
    <p:extLst>
      <p:ext uri="{BB962C8B-B14F-4D97-AF65-F5344CB8AC3E}">
        <p14:creationId xmlns:p14="http://schemas.microsoft.com/office/powerpoint/2010/main" val="327086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6CE982-4E95-F5DA-11DB-FCCF4EDBFCF4}"/>
              </a:ext>
            </a:extLst>
          </p:cNvPr>
          <p:cNvSpPr>
            <a:spLocks noGrp="1"/>
          </p:cNvSpPr>
          <p:nvPr>
            <p:ph type="dt" sz="half" idx="10"/>
          </p:nvPr>
        </p:nvSpPr>
        <p:spPr/>
        <p:txBody>
          <a:bodyPr/>
          <a:lstStyle/>
          <a:p>
            <a:fld id="{4EE414EE-4893-454B-B232-601DC4AB35BE}" type="datetimeFigureOut">
              <a:rPr lang="en-IN" smtClean="0"/>
              <a:t>31-01-2024</a:t>
            </a:fld>
            <a:endParaRPr lang="en-IN"/>
          </a:p>
        </p:txBody>
      </p:sp>
      <p:sp>
        <p:nvSpPr>
          <p:cNvPr id="3" name="Footer Placeholder 2">
            <a:extLst>
              <a:ext uri="{FF2B5EF4-FFF2-40B4-BE49-F238E27FC236}">
                <a16:creationId xmlns:a16="http://schemas.microsoft.com/office/drawing/2014/main" id="{8330C782-9C5D-1692-F6E8-76643870682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C243844-F361-D9A2-676D-D0B7EFD7E51A}"/>
              </a:ext>
            </a:extLst>
          </p:cNvPr>
          <p:cNvSpPr>
            <a:spLocks noGrp="1"/>
          </p:cNvSpPr>
          <p:nvPr>
            <p:ph type="sldNum" sz="quarter" idx="12"/>
          </p:nvPr>
        </p:nvSpPr>
        <p:spPr/>
        <p:txBody>
          <a:bodyPr/>
          <a:lstStyle/>
          <a:p>
            <a:fld id="{D736F27E-7310-4E04-9F90-777BAD7DA9F5}" type="slidenum">
              <a:rPr lang="en-IN" smtClean="0"/>
              <a:t>‹#›</a:t>
            </a:fld>
            <a:endParaRPr lang="en-IN"/>
          </a:p>
        </p:txBody>
      </p:sp>
    </p:spTree>
    <p:extLst>
      <p:ext uri="{BB962C8B-B14F-4D97-AF65-F5344CB8AC3E}">
        <p14:creationId xmlns:p14="http://schemas.microsoft.com/office/powerpoint/2010/main" val="84478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3324-8BA1-3DA6-F88D-F486ED895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E1511EE-1405-9F1A-DBDA-CAE397AC74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DD5C509-71AC-F7F7-58EE-085455748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29B06-4DA1-3379-CBCD-5C647DD4869E}"/>
              </a:ext>
            </a:extLst>
          </p:cNvPr>
          <p:cNvSpPr>
            <a:spLocks noGrp="1"/>
          </p:cNvSpPr>
          <p:nvPr>
            <p:ph type="dt" sz="half" idx="10"/>
          </p:nvPr>
        </p:nvSpPr>
        <p:spPr/>
        <p:txBody>
          <a:bodyPr/>
          <a:lstStyle/>
          <a:p>
            <a:fld id="{4EE414EE-4893-454B-B232-601DC4AB35BE}" type="datetimeFigureOut">
              <a:rPr lang="en-IN" smtClean="0"/>
              <a:t>31-01-2024</a:t>
            </a:fld>
            <a:endParaRPr lang="en-IN"/>
          </a:p>
        </p:txBody>
      </p:sp>
      <p:sp>
        <p:nvSpPr>
          <p:cNvPr id="6" name="Footer Placeholder 5">
            <a:extLst>
              <a:ext uri="{FF2B5EF4-FFF2-40B4-BE49-F238E27FC236}">
                <a16:creationId xmlns:a16="http://schemas.microsoft.com/office/drawing/2014/main" id="{F49C0F1E-583F-EAEC-F514-04479CDA8FF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1049B95-F01C-8F8A-B71A-F3636E19AD0A}"/>
              </a:ext>
            </a:extLst>
          </p:cNvPr>
          <p:cNvSpPr>
            <a:spLocks noGrp="1"/>
          </p:cNvSpPr>
          <p:nvPr>
            <p:ph type="sldNum" sz="quarter" idx="12"/>
          </p:nvPr>
        </p:nvSpPr>
        <p:spPr/>
        <p:txBody>
          <a:bodyPr/>
          <a:lstStyle/>
          <a:p>
            <a:fld id="{D736F27E-7310-4E04-9F90-777BAD7DA9F5}" type="slidenum">
              <a:rPr lang="en-IN" smtClean="0"/>
              <a:t>‹#›</a:t>
            </a:fld>
            <a:endParaRPr lang="en-IN"/>
          </a:p>
        </p:txBody>
      </p:sp>
    </p:spTree>
    <p:extLst>
      <p:ext uri="{BB962C8B-B14F-4D97-AF65-F5344CB8AC3E}">
        <p14:creationId xmlns:p14="http://schemas.microsoft.com/office/powerpoint/2010/main" val="305439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6DA7-740F-B351-0C84-65BE7641B0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1E606DD-7080-69C1-A059-45DEBD122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17DC1E4-BF15-8368-95C6-E86F8C258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2258DA-009C-F70D-EC44-DC31C8C7B640}"/>
              </a:ext>
            </a:extLst>
          </p:cNvPr>
          <p:cNvSpPr>
            <a:spLocks noGrp="1"/>
          </p:cNvSpPr>
          <p:nvPr>
            <p:ph type="dt" sz="half" idx="10"/>
          </p:nvPr>
        </p:nvSpPr>
        <p:spPr/>
        <p:txBody>
          <a:bodyPr/>
          <a:lstStyle/>
          <a:p>
            <a:fld id="{4EE414EE-4893-454B-B232-601DC4AB35BE}" type="datetimeFigureOut">
              <a:rPr lang="en-IN" smtClean="0"/>
              <a:t>31-01-2024</a:t>
            </a:fld>
            <a:endParaRPr lang="en-IN"/>
          </a:p>
        </p:txBody>
      </p:sp>
      <p:sp>
        <p:nvSpPr>
          <p:cNvPr id="6" name="Footer Placeholder 5">
            <a:extLst>
              <a:ext uri="{FF2B5EF4-FFF2-40B4-BE49-F238E27FC236}">
                <a16:creationId xmlns:a16="http://schemas.microsoft.com/office/drawing/2014/main" id="{42B7F254-3D71-D05B-2EF4-7251785974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A14656C-800B-C6AB-5F56-6C8CCE709BE9}"/>
              </a:ext>
            </a:extLst>
          </p:cNvPr>
          <p:cNvSpPr>
            <a:spLocks noGrp="1"/>
          </p:cNvSpPr>
          <p:nvPr>
            <p:ph type="sldNum" sz="quarter" idx="12"/>
          </p:nvPr>
        </p:nvSpPr>
        <p:spPr/>
        <p:txBody>
          <a:bodyPr/>
          <a:lstStyle/>
          <a:p>
            <a:fld id="{D736F27E-7310-4E04-9F90-777BAD7DA9F5}" type="slidenum">
              <a:rPr lang="en-IN" smtClean="0"/>
              <a:t>‹#›</a:t>
            </a:fld>
            <a:endParaRPr lang="en-IN"/>
          </a:p>
        </p:txBody>
      </p:sp>
    </p:spTree>
    <p:extLst>
      <p:ext uri="{BB962C8B-B14F-4D97-AF65-F5344CB8AC3E}">
        <p14:creationId xmlns:p14="http://schemas.microsoft.com/office/powerpoint/2010/main" val="83757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9B02A-2285-0697-2E21-43ED70405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51441D-8FF0-E3BE-7C0B-AC03AECD78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DBA27F3-6CCA-15C0-195F-5E0C2EDFCA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414EE-4893-454B-B232-601DC4AB35BE}" type="datetimeFigureOut">
              <a:rPr lang="en-IN" smtClean="0"/>
              <a:t>31-01-2024</a:t>
            </a:fld>
            <a:endParaRPr lang="en-IN"/>
          </a:p>
        </p:txBody>
      </p:sp>
      <p:sp>
        <p:nvSpPr>
          <p:cNvPr id="5" name="Footer Placeholder 4">
            <a:extLst>
              <a:ext uri="{FF2B5EF4-FFF2-40B4-BE49-F238E27FC236}">
                <a16:creationId xmlns:a16="http://schemas.microsoft.com/office/drawing/2014/main" id="{DA7763B6-CA0E-E1C2-5A78-ECB238523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E60EA79-F030-094F-A044-B3135E24A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6F27E-7310-4E04-9F90-777BAD7DA9F5}" type="slidenum">
              <a:rPr lang="en-IN" smtClean="0"/>
              <a:t>‹#›</a:t>
            </a:fld>
            <a:endParaRPr lang="en-IN"/>
          </a:p>
        </p:txBody>
      </p:sp>
    </p:spTree>
    <p:extLst>
      <p:ext uri="{BB962C8B-B14F-4D97-AF65-F5344CB8AC3E}">
        <p14:creationId xmlns:p14="http://schemas.microsoft.com/office/powerpoint/2010/main" val="227149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emergency.response@allianceair.in" TargetMode="External"/><Relationship Id="rId4" Type="http://schemas.openxmlformats.org/officeDocument/2006/relationships/image" Target="../media/image3.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E5D9-301B-B61E-55DC-F795A4D201AF}"/>
              </a:ext>
            </a:extLst>
          </p:cNvPr>
          <p:cNvSpPr>
            <a:spLocks noGrp="1"/>
          </p:cNvSpPr>
          <p:nvPr>
            <p:ph type="ctrTitle"/>
          </p:nvPr>
        </p:nvSpPr>
        <p:spPr>
          <a:xfrm>
            <a:off x="2556084" y="413949"/>
            <a:ext cx="6689772" cy="902045"/>
          </a:xfrm>
        </p:spPr>
        <p:txBody>
          <a:bodyPr>
            <a:noAutofit/>
          </a:bodyPr>
          <a:lstStyle/>
          <a:p>
            <a:r>
              <a:rPr lang="en-US" sz="4400" b="1" u="sng" dirty="0">
                <a:solidFill>
                  <a:srgbClr val="002060"/>
                </a:solidFill>
              </a:rPr>
              <a:t>FLIGHT SAFETY NEWS LETTER</a:t>
            </a:r>
            <a:endParaRPr lang="en-IN" sz="4400" b="1" u="sng" dirty="0">
              <a:solidFill>
                <a:srgbClr val="002060"/>
              </a:solidFill>
            </a:endParaRPr>
          </a:p>
        </p:txBody>
      </p:sp>
      <p:pic>
        <p:nvPicPr>
          <p:cNvPr id="5" name="Picture 4">
            <a:extLst>
              <a:ext uri="{FF2B5EF4-FFF2-40B4-BE49-F238E27FC236}">
                <a16:creationId xmlns:a16="http://schemas.microsoft.com/office/drawing/2014/main" id="{157C71B2-6448-DDA3-EC64-9F9DED136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0" y="438664"/>
            <a:ext cx="2198206" cy="1087395"/>
          </a:xfrm>
          <a:prstGeom prst="rect">
            <a:avLst/>
          </a:prstGeom>
        </p:spPr>
      </p:pic>
      <p:pic>
        <p:nvPicPr>
          <p:cNvPr id="7" name="Picture 6">
            <a:extLst>
              <a:ext uri="{FF2B5EF4-FFF2-40B4-BE49-F238E27FC236}">
                <a16:creationId xmlns:a16="http://schemas.microsoft.com/office/drawing/2014/main" id="{EE3FEF2E-86CD-6EA7-9276-3E956B18E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9076" y="490794"/>
            <a:ext cx="1729358" cy="1131030"/>
          </a:xfrm>
          <a:prstGeom prst="rect">
            <a:avLst/>
          </a:prstGeom>
        </p:spPr>
      </p:pic>
      <p:cxnSp>
        <p:nvCxnSpPr>
          <p:cNvPr id="10" name="Straight Connector 9">
            <a:extLst>
              <a:ext uri="{FF2B5EF4-FFF2-40B4-BE49-F238E27FC236}">
                <a16:creationId xmlns:a16="http://schemas.microsoft.com/office/drawing/2014/main" id="{BACDE8B7-5FA8-C665-96D2-D60660D94648}"/>
              </a:ext>
            </a:extLst>
          </p:cNvPr>
          <p:cNvCxnSpPr/>
          <p:nvPr/>
        </p:nvCxnSpPr>
        <p:spPr>
          <a:xfrm>
            <a:off x="0" y="171758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17485835-ACD6-4186-4C32-4D7679AD9FC3}"/>
              </a:ext>
            </a:extLst>
          </p:cNvPr>
          <p:cNvCxnSpPr/>
          <p:nvPr/>
        </p:nvCxnSpPr>
        <p:spPr>
          <a:xfrm>
            <a:off x="0" y="1853513"/>
            <a:ext cx="12192000" cy="0"/>
          </a:xfrm>
          <a:prstGeom prst="line">
            <a:avLst/>
          </a:prstGeom>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0AD7ABBD-22BA-A97F-5CAB-3F016B252CEB}"/>
              </a:ext>
            </a:extLst>
          </p:cNvPr>
          <p:cNvSpPr txBox="1"/>
          <p:nvPr/>
        </p:nvSpPr>
        <p:spPr>
          <a:xfrm>
            <a:off x="103321" y="2137719"/>
            <a:ext cx="11940398" cy="4609059"/>
          </a:xfrm>
          <a:prstGeom prst="rect">
            <a:avLst/>
          </a:prstGeom>
          <a:noFill/>
        </p:spPr>
        <p:txBody>
          <a:bodyPr wrap="square" rtlCol="0">
            <a:spAutoFit/>
          </a:bodyPr>
          <a:lstStyle/>
          <a:p>
            <a:endParaRPr lang="en-IN" dirty="0"/>
          </a:p>
        </p:txBody>
      </p:sp>
      <p:sp>
        <p:nvSpPr>
          <p:cNvPr id="17" name="TextBox 16">
            <a:extLst>
              <a:ext uri="{FF2B5EF4-FFF2-40B4-BE49-F238E27FC236}">
                <a16:creationId xmlns:a16="http://schemas.microsoft.com/office/drawing/2014/main" id="{035575EE-6220-517F-2717-5B49CD30B399}"/>
              </a:ext>
            </a:extLst>
          </p:cNvPr>
          <p:cNvSpPr txBox="1"/>
          <p:nvPr/>
        </p:nvSpPr>
        <p:spPr>
          <a:xfrm>
            <a:off x="22481" y="1927654"/>
            <a:ext cx="12147040" cy="5016758"/>
          </a:xfrm>
          <a:prstGeom prst="rect">
            <a:avLst/>
          </a:prstGeom>
          <a:noFill/>
        </p:spPr>
        <p:txBody>
          <a:bodyPr wrap="square" rtlCol="0">
            <a:spAutoFit/>
          </a:bodyPr>
          <a:lstStyle/>
          <a:p>
            <a:r>
              <a:rPr lang="en-US" sz="3200" b="1" dirty="0"/>
              <a:t>In Focus: </a:t>
            </a:r>
            <a:r>
              <a:rPr lang="en-US" sz="3200" dirty="0"/>
              <a:t>Conducted ERP Table Top Exercise on  27</a:t>
            </a:r>
            <a:r>
              <a:rPr lang="en-US" sz="3200" baseline="30000" dirty="0"/>
              <a:t>th</a:t>
            </a:r>
            <a:r>
              <a:rPr lang="en-US" sz="3200" dirty="0"/>
              <a:t> December 2023</a:t>
            </a:r>
            <a:endParaRPr lang="en-IN" sz="3200" dirty="0"/>
          </a:p>
          <a:p>
            <a:r>
              <a:rPr lang="en-IN" sz="3200" b="1" i="0" dirty="0">
                <a:solidFill>
                  <a:srgbClr val="000000"/>
                </a:solidFill>
                <a:effectLst/>
                <a:latin typeface="Calibri" panose="020F0502020204030204" pitchFamily="34" charset="0"/>
                <a:cs typeface="Calibri" panose="020F0502020204030204" pitchFamily="34" charset="0"/>
              </a:rPr>
              <a:t>Meetings/Engagements</a:t>
            </a:r>
            <a:endParaRPr lang="en-IN" sz="3200" b="1" dirty="0">
              <a:solidFill>
                <a:srgbClr val="000000"/>
              </a:solidFill>
              <a:latin typeface="Calibri" panose="020F0502020204030204" pitchFamily="34" charset="0"/>
              <a:cs typeface="Calibri" panose="020F0502020204030204" pitchFamily="34" charset="0"/>
            </a:endParaRPr>
          </a:p>
          <a:p>
            <a:r>
              <a:rPr lang="en-IN" sz="3200" b="1" dirty="0"/>
              <a:t>Upcoming Events: </a:t>
            </a:r>
            <a:r>
              <a:rPr lang="en-IN" sz="3200" dirty="0">
                <a:solidFill>
                  <a:srgbClr val="000000"/>
                </a:solidFill>
                <a:latin typeface="Calibri" panose="020F0502020204030204" pitchFamily="34" charset="0"/>
                <a:cs typeface="Calibri" panose="020F0502020204030204" pitchFamily="34" charset="0"/>
              </a:rPr>
              <a:t>SRBM(Safety Review Board Meeting) &amp;</a:t>
            </a:r>
            <a:r>
              <a:rPr lang="en-IN" sz="3200" dirty="0"/>
              <a:t> ERP Mock Drill on 28</a:t>
            </a:r>
            <a:r>
              <a:rPr lang="en-IN" sz="3200" baseline="30000" dirty="0"/>
              <a:t>th</a:t>
            </a:r>
            <a:r>
              <a:rPr lang="en-IN" sz="3200" dirty="0"/>
              <a:t>  Feb 2024  </a:t>
            </a:r>
          </a:p>
          <a:p>
            <a:r>
              <a:rPr lang="en-US" sz="3200" b="1" dirty="0">
                <a:solidFill>
                  <a:srgbClr val="000000"/>
                </a:solidFill>
              </a:rPr>
              <a:t>Case Study: </a:t>
            </a:r>
            <a:r>
              <a:rPr lang="en-US" sz="3200" dirty="0">
                <a:solidFill>
                  <a:srgbClr val="000000"/>
                </a:solidFill>
              </a:rPr>
              <a:t>Occurrence of Flight JL516 on 02</a:t>
            </a:r>
            <a:r>
              <a:rPr lang="en-US" sz="3200" baseline="30000" dirty="0">
                <a:solidFill>
                  <a:srgbClr val="000000"/>
                </a:solidFill>
              </a:rPr>
              <a:t>nd</a:t>
            </a:r>
            <a:r>
              <a:rPr lang="en-US" sz="3200" dirty="0">
                <a:solidFill>
                  <a:srgbClr val="000000"/>
                </a:solidFill>
              </a:rPr>
              <a:t> Jan 2024(Japan Airlines)</a:t>
            </a:r>
          </a:p>
          <a:p>
            <a:endParaRPr lang="en-US" sz="3200" dirty="0">
              <a:solidFill>
                <a:srgbClr val="000000"/>
              </a:solidFill>
              <a:latin typeface="Calibri" panose="020F0502020204030204" pitchFamily="34" charset="0"/>
              <a:cs typeface="Calibri" panose="020F0502020204030204" pitchFamily="34" charset="0"/>
            </a:endParaRPr>
          </a:p>
          <a:p>
            <a:r>
              <a:rPr lang="en-US" sz="3200" b="1" dirty="0">
                <a:solidFill>
                  <a:srgbClr val="000000"/>
                </a:solidFill>
                <a:latin typeface="Calibri" panose="020F0502020204030204" pitchFamily="34" charset="0"/>
                <a:cs typeface="Calibri" panose="020F0502020204030204" pitchFamily="34" charset="0"/>
              </a:rPr>
              <a:t>Kindly Contact for ERP on 01125672289, 08800744303, 09871149284.</a:t>
            </a:r>
          </a:p>
          <a:p>
            <a:r>
              <a:rPr lang="en-US" sz="3200" b="1" i="0" dirty="0">
                <a:solidFill>
                  <a:srgbClr val="000000"/>
                </a:solidFill>
                <a:effectLst/>
                <a:latin typeface="Calibri" panose="020F0502020204030204" pitchFamily="34" charset="0"/>
                <a:cs typeface="Calibri" panose="020F0502020204030204" pitchFamily="34" charset="0"/>
              </a:rPr>
              <a:t>ERP Email Address: </a:t>
            </a:r>
            <a:r>
              <a:rPr lang="en-US" sz="3200" b="1" i="0" dirty="0">
                <a:solidFill>
                  <a:srgbClr val="000000"/>
                </a:solidFill>
                <a:effectLst/>
                <a:latin typeface="Calibri" panose="020F0502020204030204" pitchFamily="34" charset="0"/>
                <a:cs typeface="Calibri" panose="020F0502020204030204" pitchFamily="34" charset="0"/>
                <a:hlinkClick r:id="rId5"/>
              </a:rPr>
              <a:t>emergency.response@allianceair.in</a:t>
            </a:r>
            <a:endParaRPr lang="en-US" sz="3200" b="1" i="0" dirty="0">
              <a:solidFill>
                <a:srgbClr val="000000"/>
              </a:solidFill>
              <a:effectLst/>
              <a:latin typeface="Calibri" panose="020F0502020204030204" pitchFamily="34" charset="0"/>
              <a:cs typeface="Calibri" panose="020F0502020204030204" pitchFamily="34" charset="0"/>
            </a:endParaRPr>
          </a:p>
          <a:p>
            <a:r>
              <a:rPr lang="en-US" sz="3200" b="1" dirty="0">
                <a:solidFill>
                  <a:srgbClr val="000000"/>
                </a:solidFill>
                <a:latin typeface="Calibri" panose="020F0502020204030204" pitchFamily="34" charset="0"/>
                <a:cs typeface="Calibri" panose="020F0502020204030204" pitchFamily="34" charset="0"/>
              </a:rPr>
              <a:t>Kindly Contact Flight Safety on 01125671574</a:t>
            </a:r>
            <a:endParaRPr lang="en-IN" sz="3200" b="1" i="0" dirty="0">
              <a:solidFill>
                <a:srgbClr val="000000"/>
              </a:solidFill>
              <a:effectLst/>
              <a:latin typeface="Calibri" panose="020F0502020204030204" pitchFamily="34" charset="0"/>
              <a:cs typeface="Calibri" panose="020F0502020204030204" pitchFamily="34" charset="0"/>
            </a:endParaRPr>
          </a:p>
          <a:p>
            <a:r>
              <a:rPr lang="en-US" sz="3200" b="1" dirty="0">
                <a:solidFill>
                  <a:srgbClr val="000000"/>
                </a:solidFill>
                <a:latin typeface="Calibri" panose="020F0502020204030204" pitchFamily="34" charset="0"/>
                <a:cs typeface="Calibri" panose="020F0502020204030204" pitchFamily="34" charset="0"/>
              </a:rPr>
              <a:t>Flight Safety</a:t>
            </a:r>
            <a:r>
              <a:rPr lang="en-US" sz="3200" b="1" i="0" dirty="0">
                <a:solidFill>
                  <a:srgbClr val="000000"/>
                </a:solidFill>
                <a:effectLst/>
                <a:latin typeface="Calibri" panose="020F0502020204030204" pitchFamily="34" charset="0"/>
                <a:cs typeface="Calibri" panose="020F0502020204030204" pitchFamily="34" charset="0"/>
              </a:rPr>
              <a:t> Email Address: </a:t>
            </a:r>
            <a:r>
              <a:rPr lang="en-IN" sz="3200" b="1" u="sng" dirty="0">
                <a:solidFill>
                  <a:srgbClr val="0070C0"/>
                </a:solidFill>
                <a:latin typeface="Google Sans"/>
                <a:cs typeface="Calibri" panose="020F0502020204030204" pitchFamily="34" charset="0"/>
              </a:rPr>
              <a:t>aasl.flightsafety@allianceair.in</a:t>
            </a:r>
            <a:endParaRPr lang="en-IN" sz="3200" b="1" u="sng" dirty="0">
              <a:solidFill>
                <a:srgbClr val="0070C0"/>
              </a:solidFill>
            </a:endParaRPr>
          </a:p>
        </p:txBody>
      </p:sp>
      <p:cxnSp>
        <p:nvCxnSpPr>
          <p:cNvPr id="19" name="Straight Connector 18">
            <a:extLst>
              <a:ext uri="{FF2B5EF4-FFF2-40B4-BE49-F238E27FC236}">
                <a16:creationId xmlns:a16="http://schemas.microsoft.com/office/drawing/2014/main" id="{EE042D28-48FF-0010-AD85-A739A320655C}"/>
              </a:ext>
            </a:extLst>
          </p:cNvPr>
          <p:cNvCxnSpPr/>
          <p:nvPr/>
        </p:nvCxnSpPr>
        <p:spPr>
          <a:xfrm>
            <a:off x="0" y="438664"/>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CE1036DF-A29D-53C3-64F5-82779E31AB89}"/>
              </a:ext>
            </a:extLst>
          </p:cNvPr>
          <p:cNvCxnSpPr/>
          <p:nvPr/>
        </p:nvCxnSpPr>
        <p:spPr>
          <a:xfrm>
            <a:off x="0" y="308919"/>
            <a:ext cx="12214480" cy="0"/>
          </a:xfrm>
          <a:prstGeom prst="line">
            <a:avLst/>
          </a:prstGeom>
        </p:spPr>
        <p:style>
          <a:lnRef idx="3">
            <a:schemeClr val="dk1"/>
          </a:lnRef>
          <a:fillRef idx="0">
            <a:schemeClr val="dk1"/>
          </a:fillRef>
          <a:effectRef idx="2">
            <a:schemeClr val="dk1"/>
          </a:effectRef>
          <a:fontRef idx="minor">
            <a:schemeClr val="tx1"/>
          </a:fontRef>
        </p:style>
      </p:cxnSp>
      <p:sp>
        <p:nvSpPr>
          <p:cNvPr id="4" name="Rectangle 3">
            <a:extLst>
              <a:ext uri="{FF2B5EF4-FFF2-40B4-BE49-F238E27FC236}">
                <a16:creationId xmlns:a16="http://schemas.microsoft.com/office/drawing/2014/main" id="{7AF8DDC5-0BB7-35C9-52DD-04DBD5832772}"/>
              </a:ext>
            </a:extLst>
          </p:cNvPr>
          <p:cNvSpPr/>
          <p:nvPr/>
        </p:nvSpPr>
        <p:spPr>
          <a:xfrm>
            <a:off x="0" y="1717589"/>
            <a:ext cx="12214480" cy="135914"/>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57B734FA-CACF-4CB5-EDD8-27EBBBF67EC9}"/>
              </a:ext>
            </a:extLst>
          </p:cNvPr>
          <p:cNvSpPr/>
          <p:nvPr/>
        </p:nvSpPr>
        <p:spPr>
          <a:xfrm>
            <a:off x="-22480" y="302751"/>
            <a:ext cx="12214480" cy="11119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1108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8152B4-2DB8-FF3B-F0D1-16F48A75C2E8}"/>
              </a:ext>
            </a:extLst>
          </p:cNvPr>
          <p:cNvSpPr txBox="1"/>
          <p:nvPr/>
        </p:nvSpPr>
        <p:spPr>
          <a:xfrm>
            <a:off x="160639" y="271850"/>
            <a:ext cx="3361038" cy="1015663"/>
          </a:xfrm>
          <a:prstGeom prst="rect">
            <a:avLst/>
          </a:prstGeom>
          <a:noFill/>
        </p:spPr>
        <p:txBody>
          <a:bodyPr wrap="square" rtlCol="0">
            <a:spAutoFit/>
          </a:bodyPr>
          <a:lstStyle/>
          <a:p>
            <a:r>
              <a:rPr lang="en-US" sz="6000" b="1" dirty="0"/>
              <a:t>In Focus</a:t>
            </a:r>
            <a:endParaRPr lang="en-IN" sz="6000" b="1" dirty="0"/>
          </a:p>
        </p:txBody>
      </p:sp>
      <p:cxnSp>
        <p:nvCxnSpPr>
          <p:cNvPr id="11" name="Straight Connector 10">
            <a:extLst>
              <a:ext uri="{FF2B5EF4-FFF2-40B4-BE49-F238E27FC236}">
                <a16:creationId xmlns:a16="http://schemas.microsoft.com/office/drawing/2014/main" id="{573143A0-2ED2-D005-0B3F-9DBD7932ED3F}"/>
              </a:ext>
            </a:extLst>
          </p:cNvPr>
          <p:cNvCxnSpPr/>
          <p:nvPr/>
        </p:nvCxnSpPr>
        <p:spPr>
          <a:xfrm>
            <a:off x="0" y="395416"/>
            <a:ext cx="12191999"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47F6A708-234F-BB86-B325-6B1D47C8AFDC}"/>
              </a:ext>
            </a:extLst>
          </p:cNvPr>
          <p:cNvCxnSpPr/>
          <p:nvPr/>
        </p:nvCxnSpPr>
        <p:spPr>
          <a:xfrm>
            <a:off x="0" y="1287513"/>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44AC8611-B93B-F1F0-30D4-6BAD4537A57B}"/>
              </a:ext>
            </a:extLst>
          </p:cNvPr>
          <p:cNvCxnSpPr/>
          <p:nvPr/>
        </p:nvCxnSpPr>
        <p:spPr>
          <a:xfrm>
            <a:off x="0" y="1396314"/>
            <a:ext cx="12191999"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BA2E104E-D890-DCBC-0FED-F743FF28579F}"/>
              </a:ext>
            </a:extLst>
          </p:cNvPr>
          <p:cNvCxnSpPr/>
          <p:nvPr/>
        </p:nvCxnSpPr>
        <p:spPr>
          <a:xfrm>
            <a:off x="0" y="271850"/>
            <a:ext cx="12192000" cy="0"/>
          </a:xfrm>
          <a:prstGeom prst="line">
            <a:avLst/>
          </a:prstGeom>
        </p:spPr>
        <p:style>
          <a:lnRef idx="3">
            <a:schemeClr val="dk1"/>
          </a:lnRef>
          <a:fillRef idx="0">
            <a:schemeClr val="dk1"/>
          </a:fillRef>
          <a:effectRef idx="2">
            <a:schemeClr val="dk1"/>
          </a:effectRef>
          <a:fontRef idx="minor">
            <a:schemeClr val="tx1"/>
          </a:fontRef>
        </p:style>
      </p:cxnSp>
      <p:sp>
        <p:nvSpPr>
          <p:cNvPr id="2" name="Rectangle 1"/>
          <p:cNvSpPr/>
          <p:nvPr/>
        </p:nvSpPr>
        <p:spPr>
          <a:xfrm>
            <a:off x="3863547" y="257541"/>
            <a:ext cx="8328452" cy="1138773"/>
          </a:xfrm>
          <a:prstGeom prst="rect">
            <a:avLst/>
          </a:prstGeom>
        </p:spPr>
        <p:txBody>
          <a:bodyPr wrap="square">
            <a:spAutoFit/>
          </a:bodyPr>
          <a:lstStyle/>
          <a:p>
            <a:r>
              <a:rPr lang="en-US" sz="3600" b="1" dirty="0"/>
              <a:t>ERP Table Top Exercise</a:t>
            </a:r>
          </a:p>
          <a:p>
            <a:r>
              <a:rPr lang="en-US" sz="1800" b="1" dirty="0"/>
              <a:t> </a:t>
            </a:r>
            <a:r>
              <a:rPr lang="en-US" sz="3200" b="1" dirty="0"/>
              <a:t>27</a:t>
            </a:r>
            <a:r>
              <a:rPr lang="en-US" sz="3200" b="1" baseline="30000" dirty="0"/>
              <a:t>th</a:t>
            </a:r>
            <a:r>
              <a:rPr lang="en-US" sz="3200" b="1" dirty="0"/>
              <a:t> December 2023</a:t>
            </a:r>
            <a:endParaRPr lang="en-IN" sz="3200" b="1" dirty="0"/>
          </a:p>
        </p:txBody>
      </p:sp>
      <p:sp>
        <p:nvSpPr>
          <p:cNvPr id="3" name="TextBox 2">
            <a:extLst>
              <a:ext uri="{FF2B5EF4-FFF2-40B4-BE49-F238E27FC236}">
                <a16:creationId xmlns:a16="http://schemas.microsoft.com/office/drawing/2014/main" id="{78C595FB-2E45-D37A-8444-8340DDD7F7A8}"/>
              </a:ext>
            </a:extLst>
          </p:cNvPr>
          <p:cNvSpPr txBox="1"/>
          <p:nvPr/>
        </p:nvSpPr>
        <p:spPr>
          <a:xfrm>
            <a:off x="160639" y="1556951"/>
            <a:ext cx="11850129" cy="4865947"/>
          </a:xfrm>
          <a:prstGeom prst="rect">
            <a:avLst/>
          </a:prstGeom>
          <a:noFill/>
        </p:spPr>
        <p:txBody>
          <a:bodyPr wrap="square" rtlCol="0">
            <a:spAutoFit/>
          </a:bodyPr>
          <a:lstStyle/>
          <a:p>
            <a:r>
              <a:rPr lang="en-US" sz="3200" dirty="0"/>
              <a:t>Conducted </a:t>
            </a:r>
            <a:r>
              <a:rPr lang="en-US" sz="3200" dirty="0">
                <a:solidFill>
                  <a:srgbClr val="002060"/>
                </a:solidFill>
              </a:rPr>
              <a:t>ERP Table Top Exercise  </a:t>
            </a:r>
            <a:r>
              <a:rPr lang="en-US" sz="3200" dirty="0"/>
              <a:t>for smooth operation of Emergency Response Procedure :-</a:t>
            </a:r>
          </a:p>
          <a:p>
            <a:r>
              <a:rPr lang="en-US" sz="1800" b="1" dirty="0">
                <a:effectLst/>
                <a:latin typeface="Calibri" panose="020F0502020204030204" pitchFamily="34" charset="0"/>
                <a:ea typeface="Calibri" panose="020F0502020204030204" pitchFamily="34" charset="0"/>
                <a:cs typeface="Mangal" panose="02040503050203030202" pitchFamily="18" charset="0"/>
              </a:rPr>
              <a:t>Accident/Incident:</a:t>
            </a:r>
            <a:r>
              <a:rPr lang="en-US" sz="1800" dirty="0">
                <a:effectLst/>
                <a:latin typeface="Calibri" panose="020F0502020204030204" pitchFamily="34" charset="0"/>
                <a:ea typeface="Calibri" panose="020F0502020204030204" pitchFamily="34" charset="0"/>
                <a:cs typeface="Mangal" panose="02040503050203030202" pitchFamily="18" charset="0"/>
              </a:rPr>
              <a:t> 9IAAA during takeoff rolled from </a:t>
            </a:r>
            <a:r>
              <a:rPr lang="en-US" sz="1800" dirty="0" err="1">
                <a:effectLst/>
                <a:latin typeface="Calibri" panose="020F0502020204030204" pitchFamily="34" charset="0"/>
                <a:ea typeface="Calibri" panose="020F0502020204030204" pitchFamily="34" charset="0"/>
                <a:cs typeface="Mangal" panose="02040503050203030202" pitchFamily="18" charset="0"/>
              </a:rPr>
              <a:t>Silchar</a:t>
            </a:r>
            <a:r>
              <a:rPr lang="en-US" sz="1800" dirty="0">
                <a:effectLst/>
                <a:latin typeface="Calibri" panose="020F0502020204030204" pitchFamily="34" charset="0"/>
                <a:ea typeface="Calibri" panose="020F0502020204030204" pitchFamily="34" charset="0"/>
                <a:cs typeface="Mangal" panose="02040503050203030202" pitchFamily="18" charset="0"/>
              </a:rPr>
              <a:t>-Kolkata, Eng 1 went on fire due runway incursion during takeoff and it was rejected with minor injuries (04).Nil causalities.</a:t>
            </a: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Mangal" panose="02040503050203030202" pitchFamily="18" charset="0"/>
              </a:rPr>
              <a:t>Date:</a:t>
            </a:r>
            <a:r>
              <a:rPr lang="en-US" sz="1800" dirty="0">
                <a:effectLst/>
                <a:latin typeface="Calibri" panose="020F0502020204030204" pitchFamily="34" charset="0"/>
                <a:ea typeface="Calibri" panose="020F0502020204030204" pitchFamily="34" charset="0"/>
                <a:cs typeface="Mangal" panose="02040503050203030202" pitchFamily="18" charset="0"/>
              </a:rPr>
              <a:t> 27Th Dec 23</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Mangal" panose="02040503050203030202" pitchFamily="18" charset="0"/>
              </a:rPr>
              <a:t>Location:</a:t>
            </a:r>
            <a:r>
              <a:rPr lang="en-US" sz="1800" dirty="0">
                <a:effectLst/>
                <a:latin typeface="Calibri" panose="020F0502020204030204" pitchFamily="34" charset="0"/>
                <a:ea typeface="Calibri" panose="020F0502020204030204" pitchFamily="34" charset="0"/>
                <a:cs typeface="Mangal" panose="02040503050203030202" pitchFamily="18" charset="0"/>
              </a:rPr>
              <a:t> ECC/Online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Mangal" panose="02040503050203030202" pitchFamily="18" charset="0"/>
              </a:rPr>
              <a:t>Affected Airline/Airport</a:t>
            </a:r>
            <a:r>
              <a:rPr lang="en-US" sz="1800" dirty="0">
                <a:effectLst/>
                <a:latin typeface="Calibri" panose="020F0502020204030204" pitchFamily="34" charset="0"/>
                <a:ea typeface="Calibri" panose="020F0502020204030204" pitchFamily="34" charset="0"/>
                <a:cs typeface="Mangal" panose="02040503050203030202" pitchFamily="18" charset="0"/>
              </a:rPr>
              <a:t>: Alliance Air Aviation Ltd. /</a:t>
            </a:r>
            <a:r>
              <a:rPr lang="en-US" sz="1800" dirty="0" err="1">
                <a:effectLst/>
                <a:latin typeface="Calibri" panose="020F0502020204030204" pitchFamily="34" charset="0"/>
                <a:ea typeface="Calibri" panose="020F0502020204030204" pitchFamily="34" charset="0"/>
                <a:cs typeface="Mangal" panose="02040503050203030202" pitchFamily="18" charset="0"/>
              </a:rPr>
              <a:t>Silchar</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Mangal" panose="02040503050203030202" pitchFamily="18" charset="0"/>
              </a:rPr>
              <a:t>Participants:</a:t>
            </a:r>
            <a:r>
              <a:rPr lang="en-US" sz="1800" dirty="0">
                <a:effectLst/>
                <a:latin typeface="Calibri" panose="020F0502020204030204" pitchFamily="34" charset="0"/>
                <a:ea typeface="Calibri" panose="020F0502020204030204" pitchFamily="34" charset="0"/>
                <a:cs typeface="Mangal" panose="02040503050203030202" pitchFamily="18" charset="0"/>
              </a:rPr>
              <a:t> Alliance Air Aviation Ltd.</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Mangal" panose="02040503050203030202" pitchFamily="18" charset="0"/>
              </a:rPr>
              <a:t>Aircraft Call Sign/Registration/Type:</a:t>
            </a:r>
            <a:r>
              <a:rPr lang="en-US" sz="1800" dirty="0">
                <a:effectLst/>
                <a:latin typeface="Calibri" panose="020F0502020204030204" pitchFamily="34" charset="0"/>
                <a:ea typeface="Calibri" panose="020F0502020204030204" pitchFamily="34" charset="0"/>
                <a:cs typeface="Mangal" panose="02040503050203030202" pitchFamily="18" charset="0"/>
              </a:rPr>
              <a:t> 9IAAA/VT-AIV/ATR-72</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Mangal" panose="02040503050203030202" pitchFamily="18" charset="0"/>
              </a:rPr>
              <a:t>Sector:</a:t>
            </a:r>
            <a:r>
              <a:rPr lang="en-US" sz="1800" dirty="0">
                <a:effectLst/>
                <a:latin typeface="Calibri" panose="020F0502020204030204" pitchFamily="34" charset="0"/>
                <a:ea typeface="Calibri" panose="020F0502020204030204" pitchFamily="34" charset="0"/>
                <a:cs typeface="Mangal" panose="02040503050203030202" pitchFamily="18" charset="0"/>
              </a:rPr>
              <a:t> </a:t>
            </a:r>
            <a:r>
              <a:rPr lang="en-US" sz="1800" dirty="0" err="1">
                <a:effectLst/>
                <a:latin typeface="Calibri" panose="020F0502020204030204" pitchFamily="34" charset="0"/>
                <a:ea typeface="Calibri" panose="020F0502020204030204" pitchFamily="34" charset="0"/>
                <a:cs typeface="Mangal" panose="02040503050203030202" pitchFamily="18" charset="0"/>
              </a:rPr>
              <a:t>Silchar</a:t>
            </a:r>
            <a:r>
              <a:rPr lang="en-US" sz="1800" dirty="0">
                <a:effectLst/>
                <a:latin typeface="Calibri" panose="020F0502020204030204" pitchFamily="34" charset="0"/>
                <a:ea typeface="Calibri" panose="020F0502020204030204" pitchFamily="34" charset="0"/>
                <a:cs typeface="Mangal" panose="02040503050203030202" pitchFamily="18" charset="0"/>
              </a:rPr>
              <a:t>/Kolkata</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
        <p:nvSpPr>
          <p:cNvPr id="4" name="Rectangle 3">
            <a:extLst>
              <a:ext uri="{FF2B5EF4-FFF2-40B4-BE49-F238E27FC236}">
                <a16:creationId xmlns:a16="http://schemas.microsoft.com/office/drawing/2014/main" id="{A0C55899-2871-DB75-3762-4F51F6CFFF5A}"/>
              </a:ext>
            </a:extLst>
          </p:cNvPr>
          <p:cNvSpPr/>
          <p:nvPr/>
        </p:nvSpPr>
        <p:spPr>
          <a:xfrm>
            <a:off x="0" y="271850"/>
            <a:ext cx="12191999" cy="10880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C7B72A73-F1C4-C85B-00AC-9B6F63BB6DBC}"/>
              </a:ext>
            </a:extLst>
          </p:cNvPr>
          <p:cNvSpPr/>
          <p:nvPr/>
        </p:nvSpPr>
        <p:spPr>
          <a:xfrm>
            <a:off x="0" y="1287512"/>
            <a:ext cx="12191999" cy="1087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3860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4ED9A87-8699-2BF6-75EA-BF7C52AFDA5D}"/>
              </a:ext>
            </a:extLst>
          </p:cNvPr>
          <p:cNvSpPr txBox="1"/>
          <p:nvPr/>
        </p:nvSpPr>
        <p:spPr>
          <a:xfrm>
            <a:off x="94735" y="333631"/>
            <a:ext cx="6948616" cy="2585323"/>
          </a:xfrm>
          <a:prstGeom prst="rect">
            <a:avLst/>
          </a:prstGeom>
          <a:noFill/>
        </p:spPr>
        <p:txBody>
          <a:bodyPr wrap="square" rtlCol="0">
            <a:spAutoFit/>
          </a:bodyPr>
          <a:lstStyle/>
          <a:p>
            <a:r>
              <a:rPr lang="en-IN" sz="5400" b="1" i="0" dirty="0">
                <a:solidFill>
                  <a:srgbClr val="000000"/>
                </a:solidFill>
                <a:effectLst/>
                <a:latin typeface="droid serif"/>
              </a:rPr>
              <a:t>Meetings/Engagements </a:t>
            </a:r>
          </a:p>
          <a:p>
            <a:endParaRPr lang="en-IN" sz="5400" b="1" i="0" dirty="0">
              <a:solidFill>
                <a:srgbClr val="000000"/>
              </a:solidFill>
              <a:effectLst/>
              <a:latin typeface="abril fatface" panose="020F0502020204030204" pitchFamily="2" charset="0"/>
            </a:endParaRPr>
          </a:p>
          <a:p>
            <a:endParaRPr lang="en-IN" sz="5400" dirty="0"/>
          </a:p>
        </p:txBody>
      </p:sp>
      <p:cxnSp>
        <p:nvCxnSpPr>
          <p:cNvPr id="8" name="Straight Connector 7">
            <a:extLst>
              <a:ext uri="{FF2B5EF4-FFF2-40B4-BE49-F238E27FC236}">
                <a16:creationId xmlns:a16="http://schemas.microsoft.com/office/drawing/2014/main" id="{44535DD9-D75A-D1A7-3305-ECC08DB01A5D}"/>
              </a:ext>
            </a:extLst>
          </p:cNvPr>
          <p:cNvCxnSpPr/>
          <p:nvPr/>
        </p:nvCxnSpPr>
        <p:spPr>
          <a:xfrm>
            <a:off x="0" y="333632"/>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49B0A120-06E0-8188-DFE8-E315F4B1E622}"/>
              </a:ext>
            </a:extLst>
          </p:cNvPr>
          <p:cNvCxnSpPr/>
          <p:nvPr/>
        </p:nvCxnSpPr>
        <p:spPr>
          <a:xfrm>
            <a:off x="0" y="126038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44EBD345-E13D-C971-6F52-D442BD2D5FBE}"/>
              </a:ext>
            </a:extLst>
          </p:cNvPr>
          <p:cNvCxnSpPr/>
          <p:nvPr/>
        </p:nvCxnSpPr>
        <p:spPr>
          <a:xfrm>
            <a:off x="0" y="1396314"/>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3CC67DBB-251A-4A58-76B4-B7BE9851CB3D}"/>
              </a:ext>
            </a:extLst>
          </p:cNvPr>
          <p:cNvCxnSpPr/>
          <p:nvPr/>
        </p:nvCxnSpPr>
        <p:spPr>
          <a:xfrm>
            <a:off x="0" y="21006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ED4905DF-60DC-53D9-D2DC-9B6982C64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7" y="1461795"/>
            <a:ext cx="5688228" cy="2755556"/>
          </a:xfrm>
          <a:prstGeom prst="rect">
            <a:avLst/>
          </a:prstGeom>
        </p:spPr>
      </p:pic>
      <p:pic>
        <p:nvPicPr>
          <p:cNvPr id="15" name="Picture 14">
            <a:extLst>
              <a:ext uri="{FF2B5EF4-FFF2-40B4-BE49-F238E27FC236}">
                <a16:creationId xmlns:a16="http://schemas.microsoft.com/office/drawing/2014/main" id="{3F09FAC3-DD91-F1C8-ACEE-3A83E528C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183" y="1461795"/>
            <a:ext cx="6215449" cy="2755556"/>
          </a:xfrm>
          <a:prstGeom prst="rect">
            <a:avLst/>
          </a:prstGeom>
        </p:spPr>
      </p:pic>
      <p:sp>
        <p:nvSpPr>
          <p:cNvPr id="17" name="TextBox 16">
            <a:extLst>
              <a:ext uri="{FF2B5EF4-FFF2-40B4-BE49-F238E27FC236}">
                <a16:creationId xmlns:a16="http://schemas.microsoft.com/office/drawing/2014/main" id="{2E78A0BB-DA09-6D1E-5BD0-ED6A09C9D50A}"/>
              </a:ext>
            </a:extLst>
          </p:cNvPr>
          <p:cNvSpPr txBox="1"/>
          <p:nvPr/>
        </p:nvSpPr>
        <p:spPr>
          <a:xfrm>
            <a:off x="7090718" y="296789"/>
            <a:ext cx="5053914" cy="1354217"/>
          </a:xfrm>
          <a:prstGeom prst="rect">
            <a:avLst/>
          </a:prstGeom>
          <a:noFill/>
        </p:spPr>
        <p:txBody>
          <a:bodyPr wrap="square" rtlCol="0">
            <a:spAutoFit/>
          </a:bodyPr>
          <a:lstStyle/>
          <a:p>
            <a:r>
              <a:rPr lang="en-US" sz="3200" b="1" dirty="0"/>
              <a:t>ERP Table Top Exercise</a:t>
            </a:r>
          </a:p>
          <a:p>
            <a:r>
              <a:rPr lang="en-US" sz="3200" b="1" dirty="0"/>
              <a:t> 27</a:t>
            </a:r>
            <a:r>
              <a:rPr lang="en-US" sz="3200" b="1" baseline="30000" dirty="0"/>
              <a:t>th</a:t>
            </a:r>
            <a:r>
              <a:rPr lang="en-US" sz="3200" b="1" dirty="0"/>
              <a:t> December 2023</a:t>
            </a:r>
            <a:endParaRPr lang="en-IN" sz="3200" b="1" dirty="0"/>
          </a:p>
          <a:p>
            <a:endParaRPr lang="en-IN" dirty="0"/>
          </a:p>
        </p:txBody>
      </p:sp>
      <p:sp>
        <p:nvSpPr>
          <p:cNvPr id="2" name="Rectangle 1">
            <a:extLst>
              <a:ext uri="{FF2B5EF4-FFF2-40B4-BE49-F238E27FC236}">
                <a16:creationId xmlns:a16="http://schemas.microsoft.com/office/drawing/2014/main" id="{5D449710-9C1B-5E45-BCE8-5037ABB8E541}"/>
              </a:ext>
            </a:extLst>
          </p:cNvPr>
          <p:cNvSpPr/>
          <p:nvPr/>
        </p:nvSpPr>
        <p:spPr>
          <a:xfrm>
            <a:off x="0" y="210065"/>
            <a:ext cx="12192000" cy="12356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20A248DA-C43B-7A04-D0A8-46C95D435E17}"/>
              </a:ext>
            </a:extLst>
          </p:cNvPr>
          <p:cNvSpPr/>
          <p:nvPr/>
        </p:nvSpPr>
        <p:spPr>
          <a:xfrm>
            <a:off x="0" y="1260389"/>
            <a:ext cx="12192000" cy="13592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id="{994D935E-F957-75E9-0264-EA31D8132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7" y="4307547"/>
            <a:ext cx="5688228" cy="2488669"/>
          </a:xfrm>
          <a:prstGeom prst="rect">
            <a:avLst/>
          </a:prstGeom>
        </p:spPr>
      </p:pic>
      <p:pic>
        <p:nvPicPr>
          <p:cNvPr id="11" name="Picture 10">
            <a:extLst>
              <a:ext uri="{FF2B5EF4-FFF2-40B4-BE49-F238E27FC236}">
                <a16:creationId xmlns:a16="http://schemas.microsoft.com/office/drawing/2014/main" id="{599476AF-D5F0-D462-3DDC-3AF99A3943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9182" y="4307546"/>
            <a:ext cx="6215449" cy="2488669"/>
          </a:xfrm>
          <a:prstGeom prst="rect">
            <a:avLst/>
          </a:prstGeom>
        </p:spPr>
      </p:pic>
    </p:spTree>
    <p:extLst>
      <p:ext uri="{BB962C8B-B14F-4D97-AF65-F5344CB8AC3E}">
        <p14:creationId xmlns:p14="http://schemas.microsoft.com/office/powerpoint/2010/main" val="386535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EB0D059-38DD-CE4C-711C-FBACBD91B5B9}"/>
              </a:ext>
            </a:extLst>
          </p:cNvPr>
          <p:cNvCxnSpPr/>
          <p:nvPr/>
        </p:nvCxnSpPr>
        <p:spPr>
          <a:xfrm>
            <a:off x="0" y="197708"/>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76FFF49C-3721-38E3-847C-654E25F6DD73}"/>
              </a:ext>
            </a:extLst>
          </p:cNvPr>
          <p:cNvCxnSpPr/>
          <p:nvPr/>
        </p:nvCxnSpPr>
        <p:spPr>
          <a:xfrm>
            <a:off x="0" y="333632"/>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DDB13594-8B2F-962E-375E-03FE69CBD54E}"/>
              </a:ext>
            </a:extLst>
          </p:cNvPr>
          <p:cNvCxnSpPr/>
          <p:nvPr/>
        </p:nvCxnSpPr>
        <p:spPr>
          <a:xfrm>
            <a:off x="0" y="1285103"/>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7DECFC4D-5448-1581-F562-202260E17159}"/>
              </a:ext>
            </a:extLst>
          </p:cNvPr>
          <p:cNvCxnSpPr/>
          <p:nvPr/>
        </p:nvCxnSpPr>
        <p:spPr>
          <a:xfrm>
            <a:off x="0" y="1408670"/>
            <a:ext cx="12192000"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E90DA483-70DF-E8CE-79F4-F52416358621}"/>
              </a:ext>
            </a:extLst>
          </p:cNvPr>
          <p:cNvSpPr txBox="1"/>
          <p:nvPr/>
        </p:nvSpPr>
        <p:spPr>
          <a:xfrm>
            <a:off x="556054" y="420130"/>
            <a:ext cx="11133438" cy="830997"/>
          </a:xfrm>
          <a:prstGeom prst="rect">
            <a:avLst/>
          </a:prstGeom>
          <a:noFill/>
        </p:spPr>
        <p:txBody>
          <a:bodyPr wrap="square" rtlCol="0">
            <a:spAutoFit/>
          </a:bodyPr>
          <a:lstStyle/>
          <a:p>
            <a:r>
              <a:rPr lang="en-IN" sz="4800" b="1" dirty="0"/>
              <a:t>                  Upcoming Events: </a:t>
            </a:r>
          </a:p>
        </p:txBody>
      </p:sp>
      <p:sp>
        <p:nvSpPr>
          <p:cNvPr id="2" name="Rectangle 1">
            <a:extLst>
              <a:ext uri="{FF2B5EF4-FFF2-40B4-BE49-F238E27FC236}">
                <a16:creationId xmlns:a16="http://schemas.microsoft.com/office/drawing/2014/main" id="{683012CA-0563-D32B-A0BC-9CA16C31BDDD}"/>
              </a:ext>
            </a:extLst>
          </p:cNvPr>
          <p:cNvSpPr/>
          <p:nvPr/>
        </p:nvSpPr>
        <p:spPr>
          <a:xfrm>
            <a:off x="0" y="197708"/>
            <a:ext cx="12192000" cy="12355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8D8ACF33-1626-807C-B1E6-C70C3A08EEBA}"/>
              </a:ext>
            </a:extLst>
          </p:cNvPr>
          <p:cNvSpPr/>
          <p:nvPr/>
        </p:nvSpPr>
        <p:spPr>
          <a:xfrm>
            <a:off x="0" y="1285103"/>
            <a:ext cx="12192000" cy="12356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39E7CEB4-57FB-F76F-04A3-C74C08993739}"/>
              </a:ext>
            </a:extLst>
          </p:cNvPr>
          <p:cNvSpPr txBox="1"/>
          <p:nvPr/>
        </p:nvSpPr>
        <p:spPr>
          <a:xfrm>
            <a:off x="341870" y="1643448"/>
            <a:ext cx="11508260" cy="2031325"/>
          </a:xfrm>
          <a:prstGeom prst="rect">
            <a:avLst/>
          </a:prstGeom>
          <a:noFill/>
        </p:spPr>
        <p:txBody>
          <a:bodyPr wrap="square" rtlCol="0">
            <a:spAutoFit/>
          </a:bodyPr>
          <a:lstStyle/>
          <a:p>
            <a:pPr algn="ctr"/>
            <a:r>
              <a:rPr lang="en-IN" sz="3600" b="1" dirty="0">
                <a:solidFill>
                  <a:srgbClr val="000000"/>
                </a:solidFill>
                <a:latin typeface="Calibri" panose="020F0502020204030204" pitchFamily="34" charset="0"/>
                <a:cs typeface="Calibri" panose="020F0502020204030204" pitchFamily="34" charset="0"/>
              </a:rPr>
              <a:t>        SRBM (Safety Review Board Meeting) &amp; </a:t>
            </a:r>
            <a:r>
              <a:rPr lang="en-IN" sz="3600" b="1" i="0" dirty="0">
                <a:solidFill>
                  <a:srgbClr val="000000"/>
                </a:solidFill>
                <a:effectLst/>
                <a:latin typeface="Calibri" panose="020F0502020204030204" pitchFamily="34" charset="0"/>
                <a:cs typeface="Calibri" panose="020F0502020204030204" pitchFamily="34" charset="0"/>
              </a:rPr>
              <a:t>ERP Mock Drill</a:t>
            </a:r>
            <a:r>
              <a:rPr lang="en-IN" sz="3600" b="1" dirty="0">
                <a:solidFill>
                  <a:srgbClr val="000000"/>
                </a:solidFill>
                <a:latin typeface="Calibri" panose="020F0502020204030204" pitchFamily="34" charset="0"/>
                <a:cs typeface="Calibri" panose="020F0502020204030204" pitchFamily="34" charset="0"/>
              </a:rPr>
              <a:t> Scheduled on 28</a:t>
            </a:r>
            <a:r>
              <a:rPr lang="en-IN" sz="3600" b="1" baseline="30000" dirty="0">
                <a:solidFill>
                  <a:srgbClr val="000000"/>
                </a:solidFill>
                <a:latin typeface="Calibri" panose="020F0502020204030204" pitchFamily="34" charset="0"/>
                <a:cs typeface="Calibri" panose="020F0502020204030204" pitchFamily="34" charset="0"/>
              </a:rPr>
              <a:t>st </a:t>
            </a:r>
            <a:r>
              <a:rPr lang="en-IN" sz="3600" b="1" dirty="0">
                <a:solidFill>
                  <a:srgbClr val="000000"/>
                </a:solidFill>
                <a:latin typeface="Calibri" panose="020F0502020204030204" pitchFamily="34" charset="0"/>
                <a:cs typeface="Calibri" panose="020F0502020204030204" pitchFamily="34" charset="0"/>
              </a:rPr>
              <a:t>February 2024.</a:t>
            </a:r>
          </a:p>
          <a:p>
            <a:r>
              <a:rPr lang="en-IN" sz="3600" b="1" i="0" dirty="0">
                <a:solidFill>
                  <a:srgbClr val="000000"/>
                </a:solidFill>
                <a:effectLst/>
                <a:latin typeface="Calibri" panose="020F0502020204030204" pitchFamily="34" charset="0"/>
                <a:cs typeface="Calibri" panose="020F0502020204030204" pitchFamily="34" charset="0"/>
              </a:rPr>
              <a:t> </a:t>
            </a:r>
          </a:p>
          <a:p>
            <a:r>
              <a:rPr lang="en-IN" sz="1800" b="1" i="0" dirty="0">
                <a:solidFill>
                  <a:srgbClr val="000000"/>
                </a:solidFill>
                <a:effectLst/>
                <a:latin typeface="Calibri" panose="020F0502020204030204" pitchFamily="34" charset="0"/>
                <a:cs typeface="Calibri" panose="020F0502020204030204" pitchFamily="34" charset="0"/>
              </a:rPr>
              <a:t>	</a:t>
            </a:r>
            <a:endParaRPr lang="en-IN" dirty="0"/>
          </a:p>
        </p:txBody>
      </p:sp>
      <p:sp>
        <p:nvSpPr>
          <p:cNvPr id="12" name="Oval 11">
            <a:extLst>
              <a:ext uri="{FF2B5EF4-FFF2-40B4-BE49-F238E27FC236}">
                <a16:creationId xmlns:a16="http://schemas.microsoft.com/office/drawing/2014/main" id="{DA2B6008-5C28-20FC-08D8-43EC771B98DA}"/>
              </a:ext>
            </a:extLst>
          </p:cNvPr>
          <p:cNvSpPr/>
          <p:nvPr/>
        </p:nvSpPr>
        <p:spPr>
          <a:xfrm flipH="1">
            <a:off x="881448" y="1805636"/>
            <a:ext cx="313038" cy="2996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6559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F665C12-F609-6400-6D81-C3163A4DBD4A}"/>
              </a:ext>
            </a:extLst>
          </p:cNvPr>
          <p:cNvCxnSpPr/>
          <p:nvPr/>
        </p:nvCxnSpPr>
        <p:spPr>
          <a:xfrm>
            <a:off x="0" y="210065"/>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5EB5B91F-BD0A-5A09-6FB6-84F2ED20F600}"/>
              </a:ext>
            </a:extLst>
          </p:cNvPr>
          <p:cNvCxnSpPr/>
          <p:nvPr/>
        </p:nvCxnSpPr>
        <p:spPr>
          <a:xfrm>
            <a:off x="0" y="333632"/>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D0C1CE87-90CD-7312-D792-34FADE8E577D}"/>
              </a:ext>
            </a:extLst>
          </p:cNvPr>
          <p:cNvCxnSpPr/>
          <p:nvPr/>
        </p:nvCxnSpPr>
        <p:spPr>
          <a:xfrm>
            <a:off x="0" y="1322173"/>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B9293ABA-E5C4-7C21-1D5F-184EE5ECAF36}"/>
              </a:ext>
            </a:extLst>
          </p:cNvPr>
          <p:cNvCxnSpPr/>
          <p:nvPr/>
        </p:nvCxnSpPr>
        <p:spPr>
          <a:xfrm>
            <a:off x="0" y="1470454"/>
            <a:ext cx="12192000" cy="0"/>
          </a:xfrm>
          <a:prstGeom prst="line">
            <a:avLst/>
          </a:prstGeom>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72DF5F2F-A617-9928-B685-946E1594C0E3}"/>
              </a:ext>
            </a:extLst>
          </p:cNvPr>
          <p:cNvSpPr txBox="1"/>
          <p:nvPr/>
        </p:nvSpPr>
        <p:spPr>
          <a:xfrm>
            <a:off x="803188" y="457199"/>
            <a:ext cx="11084012" cy="1200329"/>
          </a:xfrm>
          <a:prstGeom prst="rect">
            <a:avLst/>
          </a:prstGeom>
          <a:noFill/>
        </p:spPr>
        <p:txBody>
          <a:bodyPr wrap="square">
            <a:spAutoFit/>
          </a:bodyPr>
          <a:lstStyle/>
          <a:p>
            <a:r>
              <a:rPr lang="en-US" sz="3600" dirty="0">
                <a:solidFill>
                  <a:srgbClr val="000000"/>
                </a:solidFill>
              </a:rPr>
              <a:t>Case Study: Occurrence of Flight JL516 (Japan Airlines)</a:t>
            </a:r>
          </a:p>
          <a:p>
            <a:endParaRPr lang="en-IN" sz="3600" dirty="0"/>
          </a:p>
        </p:txBody>
      </p:sp>
      <p:sp>
        <p:nvSpPr>
          <p:cNvPr id="13" name="TextBox 12">
            <a:extLst>
              <a:ext uri="{FF2B5EF4-FFF2-40B4-BE49-F238E27FC236}">
                <a16:creationId xmlns:a16="http://schemas.microsoft.com/office/drawing/2014/main" id="{0CF064F9-95E5-EB6C-FF8A-7D0A53974718}"/>
              </a:ext>
            </a:extLst>
          </p:cNvPr>
          <p:cNvSpPr txBox="1"/>
          <p:nvPr/>
        </p:nvSpPr>
        <p:spPr>
          <a:xfrm>
            <a:off x="617838" y="1488646"/>
            <a:ext cx="11084012" cy="5567434"/>
          </a:xfrm>
          <a:prstGeom prst="rect">
            <a:avLst/>
          </a:prstGeom>
          <a:noFill/>
        </p:spPr>
        <p:txBody>
          <a:bodyPr wrap="square">
            <a:spAutoFit/>
          </a:bodyPr>
          <a:lstStyle/>
          <a:p>
            <a:r>
              <a:rPr lang="en-IN" dirty="0"/>
              <a:t>Date:	Tuesday 2 January 2024</a:t>
            </a:r>
          </a:p>
          <a:p>
            <a:r>
              <a:rPr lang="en-IN" dirty="0"/>
              <a:t>Time:	08:47 UTC</a:t>
            </a:r>
          </a:p>
          <a:p>
            <a:r>
              <a:rPr lang="en-IN" dirty="0"/>
              <a:t>Type:	Silhouette image of generic A359 model; specific model in this crash may look slightly different    </a:t>
            </a:r>
          </a:p>
          <a:p>
            <a:r>
              <a:rPr lang="en-IN" dirty="0"/>
              <a:t>Airbus A350-941</a:t>
            </a:r>
          </a:p>
          <a:p>
            <a:r>
              <a:rPr lang="en-IN" dirty="0"/>
              <a:t>Owner/operator:	Japan Airlines</a:t>
            </a:r>
          </a:p>
          <a:p>
            <a:r>
              <a:rPr lang="en-IN" dirty="0"/>
              <a:t>Registration:	JA13XJ</a:t>
            </a:r>
          </a:p>
          <a:p>
            <a:r>
              <a:rPr lang="en-IN" dirty="0"/>
              <a:t>MSN:	538</a:t>
            </a:r>
          </a:p>
          <a:p>
            <a:r>
              <a:rPr lang="en-IN" dirty="0"/>
              <a:t>Year of manufacture:	2021</a:t>
            </a:r>
          </a:p>
          <a:p>
            <a:r>
              <a:rPr lang="en-IN" dirty="0"/>
              <a:t>Engine model:	Rolls-Royce Trent XWB-84</a:t>
            </a:r>
          </a:p>
          <a:p>
            <a:r>
              <a:rPr lang="en-IN" dirty="0"/>
              <a:t>Fatalities:	Fatalities: 0 / Occupants: 379</a:t>
            </a:r>
          </a:p>
          <a:p>
            <a:r>
              <a:rPr lang="en-IN" dirty="0"/>
              <a:t>Other fatalities:	5</a:t>
            </a:r>
          </a:p>
          <a:p>
            <a:r>
              <a:rPr lang="en-IN" dirty="0"/>
              <a:t>Aircraft damage:	Destroyed</a:t>
            </a:r>
          </a:p>
          <a:p>
            <a:r>
              <a:rPr lang="en-IN" dirty="0"/>
              <a:t>Category:	Accident</a:t>
            </a:r>
          </a:p>
          <a:p>
            <a:r>
              <a:rPr lang="en-IN" dirty="0"/>
              <a:t>Location:	Tokyo-Haneda Airport (HND/RJTT) -    Japan</a:t>
            </a:r>
          </a:p>
          <a:p>
            <a:r>
              <a:rPr lang="en-IN" dirty="0"/>
              <a:t>Phase:	Landing</a:t>
            </a:r>
          </a:p>
          <a:p>
            <a:r>
              <a:rPr lang="en-IN" dirty="0"/>
              <a:t>Nature:	Passenger - Scheduled</a:t>
            </a:r>
          </a:p>
          <a:p>
            <a:r>
              <a:rPr lang="en-IN" dirty="0"/>
              <a:t>Departure airport:	Sapporo-New Chitose Airport (CTS/RJCC)</a:t>
            </a:r>
          </a:p>
          <a:p>
            <a:r>
              <a:rPr lang="en-IN" dirty="0"/>
              <a:t>Destination airport:	Tokyo-Haneda Airport (HND/RJTT)</a:t>
            </a:r>
          </a:p>
          <a:p>
            <a:r>
              <a:rPr lang="en-IN" dirty="0"/>
              <a:t>Investigating agency: 	JTSB</a:t>
            </a:r>
          </a:p>
        </p:txBody>
      </p:sp>
      <p:cxnSp>
        <p:nvCxnSpPr>
          <p:cNvPr id="4" name="Straight Connector 3">
            <a:extLst>
              <a:ext uri="{FF2B5EF4-FFF2-40B4-BE49-F238E27FC236}">
                <a16:creationId xmlns:a16="http://schemas.microsoft.com/office/drawing/2014/main" id="{45ED9F04-383D-0BC9-F5A2-9F900F8BC681}"/>
              </a:ext>
            </a:extLst>
          </p:cNvPr>
          <p:cNvCxnSpPr/>
          <p:nvPr/>
        </p:nvCxnSpPr>
        <p:spPr>
          <a:xfrm>
            <a:off x="0" y="87733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1EB6F19-CA3B-6E35-B182-9BAEE3E24AC5}"/>
              </a:ext>
            </a:extLst>
          </p:cNvPr>
          <p:cNvSpPr/>
          <p:nvPr/>
        </p:nvSpPr>
        <p:spPr>
          <a:xfrm>
            <a:off x="0" y="210065"/>
            <a:ext cx="12192000" cy="9885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8B4A6B2D-0CCB-5A4B-AEDA-74EFF6326233}"/>
              </a:ext>
            </a:extLst>
          </p:cNvPr>
          <p:cNvSpPr/>
          <p:nvPr/>
        </p:nvSpPr>
        <p:spPr>
          <a:xfrm>
            <a:off x="0" y="1322173"/>
            <a:ext cx="12192000" cy="13007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9933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23EE3E-6F07-8B30-FDCE-1932552569E3}"/>
              </a:ext>
            </a:extLst>
          </p:cNvPr>
          <p:cNvSpPr txBox="1"/>
          <p:nvPr/>
        </p:nvSpPr>
        <p:spPr>
          <a:xfrm>
            <a:off x="333633" y="420131"/>
            <a:ext cx="11615352" cy="5909310"/>
          </a:xfrm>
          <a:prstGeom prst="rect">
            <a:avLst/>
          </a:prstGeom>
          <a:noFill/>
        </p:spPr>
        <p:txBody>
          <a:bodyPr wrap="square">
            <a:spAutoFit/>
          </a:bodyPr>
          <a:lstStyle/>
          <a:p>
            <a:r>
              <a:rPr lang="en-US" sz="3600" dirty="0"/>
              <a:t>Narrative:</a:t>
            </a:r>
          </a:p>
          <a:p>
            <a:r>
              <a:rPr lang="en-US" b="0" i="0" dirty="0">
                <a:effectLst/>
                <a:latin typeface="Trebuchet MS" panose="020B0603020202020204" pitchFamily="34" charset="0"/>
              </a:rPr>
              <a:t>Japan Airlines flight JL516, an Airbus A350-941 (JA13XJ), collided with a Japan Coast Guard DHC-8-315Q MPA aircraft (JA722A) on the runway at Tokyo-Haneda Airport.</a:t>
            </a:r>
            <a:br>
              <a:rPr lang="en-US" dirty="0"/>
            </a:br>
            <a:br>
              <a:rPr lang="en-US" dirty="0"/>
            </a:br>
            <a:r>
              <a:rPr lang="en-US" b="0" i="0" dirty="0">
                <a:effectLst/>
                <a:latin typeface="Trebuchet MS" panose="020B0603020202020204" pitchFamily="34" charset="0"/>
              </a:rPr>
              <a:t>The DHC-8, which was on its way to transport supplies to Niigata in response to the Noto Peninsula earthquake which happened the day before, had taxied onto runway 34R via taxiway C5 as JL516 was on final approach.</a:t>
            </a:r>
            <a:br>
              <a:rPr lang="en-US" dirty="0"/>
            </a:br>
            <a:r>
              <a:rPr lang="en-US" b="0" i="0" dirty="0">
                <a:effectLst/>
                <a:latin typeface="Trebuchet MS" panose="020B0603020202020204" pitchFamily="34" charset="0"/>
              </a:rPr>
              <a:t>After touching down, the A350 struck the DHC-8. The nose section of the A350 suffered severe damage. The Airbus slid over the runway for about 1700 meters, until it veered to the right, coming to stop next to the runway just before the intersection with C11, and a fire erupted in both aircraft.</a:t>
            </a:r>
            <a:br>
              <a:rPr lang="en-US" dirty="0"/>
            </a:br>
            <a:r>
              <a:rPr lang="en-US" b="0" i="0" dirty="0">
                <a:effectLst/>
                <a:latin typeface="Trebuchet MS" panose="020B0603020202020204" pitchFamily="34" charset="0"/>
              </a:rPr>
              <a:t>All occupants of the A350 evacuated safely via L1, R1 and L4 doors. One passenger suffered injury of crack(s) in rib(s), another one a bruise, the third people a sprain. 12 others also sent to hospital due to feeling unwell. The captain of the DHC-8 Japan Coast Guard aircraft also survived with severe burn injuries. The remaining crew of five were killed in the accident</a:t>
            </a:r>
            <a:r>
              <a:rPr lang="en-US" b="0" i="0" dirty="0">
                <a:solidFill>
                  <a:srgbClr val="663300"/>
                </a:solidFill>
                <a:effectLst/>
                <a:latin typeface="Trebuchet MS" panose="020B0603020202020204" pitchFamily="34" charset="0"/>
              </a:rPr>
              <a:t>.</a:t>
            </a:r>
          </a:p>
          <a:p>
            <a:r>
              <a:rPr lang="en-US" b="0" i="0" dirty="0">
                <a:effectLst/>
                <a:latin typeface="Trebuchet MS" panose="020B0603020202020204" pitchFamily="34" charset="0"/>
              </a:rPr>
              <a:t>Communications released by Ministry of Land, Infrastructure, Transport and Tourism indicate that JL516 had been cleared to land on runway 34R. JA722A had been instructed to hold short on taxiway C5. This instruction was read back correctly, however, the survived captain of DHC-8 asserted just after the accident that he had been cleared for takeoff, which is contrary to the ATC record.</a:t>
            </a:r>
            <a:br>
              <a:rPr lang="en-US" dirty="0"/>
            </a:br>
            <a:br>
              <a:rPr lang="en-US" dirty="0"/>
            </a:br>
            <a:r>
              <a:rPr lang="en-US" b="0" i="0" dirty="0">
                <a:effectLst/>
                <a:latin typeface="Trebuchet MS" panose="020B0603020202020204" pitchFamily="34" charset="0"/>
              </a:rPr>
              <a:t>Additionally, it appears the stop bar lights for taxiway C5 (and other taxiways) was unserviceable, as per Notam published on December 25: "STOP-BAR-LGT FOR C1 THRU C14-U/S".</a:t>
            </a:r>
            <a:endParaRPr lang="en-IN" dirty="0"/>
          </a:p>
        </p:txBody>
      </p:sp>
    </p:spTree>
    <p:extLst>
      <p:ext uri="{BB962C8B-B14F-4D97-AF65-F5344CB8AC3E}">
        <p14:creationId xmlns:p14="http://schemas.microsoft.com/office/powerpoint/2010/main" val="342841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51B203-A760-FC89-C796-0FFF96912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604" y="98830"/>
            <a:ext cx="10042151" cy="6693133"/>
          </a:xfrm>
          <a:prstGeom prst="rect">
            <a:avLst/>
          </a:prstGeom>
        </p:spPr>
      </p:pic>
    </p:spTree>
    <p:extLst>
      <p:ext uri="{BB962C8B-B14F-4D97-AF65-F5344CB8AC3E}">
        <p14:creationId xmlns:p14="http://schemas.microsoft.com/office/powerpoint/2010/main" val="288188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30EF5C-95CE-C8D9-B8AC-5109C4653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751" y="0"/>
            <a:ext cx="10219038" cy="6858000"/>
          </a:xfrm>
          <a:prstGeom prst="rect">
            <a:avLst/>
          </a:prstGeom>
        </p:spPr>
      </p:pic>
    </p:spTree>
    <p:extLst>
      <p:ext uri="{BB962C8B-B14F-4D97-AF65-F5344CB8AC3E}">
        <p14:creationId xmlns:p14="http://schemas.microsoft.com/office/powerpoint/2010/main" val="6440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0FFC45-2F49-1F26-37CA-26B8E6A764BD}"/>
              </a:ext>
            </a:extLst>
          </p:cNvPr>
          <p:cNvSpPr txBox="1"/>
          <p:nvPr/>
        </p:nvSpPr>
        <p:spPr>
          <a:xfrm>
            <a:off x="169817" y="3966519"/>
            <a:ext cx="8825902" cy="2246769"/>
          </a:xfrm>
          <a:prstGeom prst="rect">
            <a:avLst/>
          </a:prstGeom>
          <a:noFill/>
        </p:spPr>
        <p:txBody>
          <a:bodyPr wrap="square" rtlCol="0">
            <a:spAutoFit/>
          </a:bodyPr>
          <a:lstStyle/>
          <a:p>
            <a:r>
              <a:rPr lang="hi-IN" sz="2800" b="0" i="0" dirty="0">
                <a:solidFill>
                  <a:srgbClr val="000000"/>
                </a:solidFill>
                <a:effectLst/>
                <a:latin typeface="Verdana" panose="020B0604030504040204" pitchFamily="34" charset="0"/>
              </a:rPr>
              <a:t>सादर/</a:t>
            </a:r>
            <a:r>
              <a:rPr lang="en-IN" sz="2800" b="0" i="0" dirty="0">
                <a:solidFill>
                  <a:srgbClr val="000000"/>
                </a:solidFill>
                <a:effectLst/>
                <a:latin typeface="Verdana" panose="020B0604030504040204" pitchFamily="34" charset="0"/>
              </a:rPr>
              <a:t>Regards,</a:t>
            </a:r>
            <a:br>
              <a:rPr lang="en-IN" sz="2800" dirty="0"/>
            </a:br>
            <a:br>
              <a:rPr lang="en-IN" sz="2800" dirty="0"/>
            </a:br>
            <a:r>
              <a:rPr lang="hi-IN" sz="2800" b="0" i="0" dirty="0">
                <a:solidFill>
                  <a:srgbClr val="000000"/>
                </a:solidFill>
                <a:effectLst/>
                <a:latin typeface="Verdana" panose="020B0604030504040204" pitchFamily="34" charset="0"/>
              </a:rPr>
              <a:t>विकास शर्मा/</a:t>
            </a:r>
            <a:r>
              <a:rPr lang="en-IN" sz="2800" b="0" i="0" dirty="0">
                <a:solidFill>
                  <a:srgbClr val="000000"/>
                </a:solidFill>
                <a:effectLst/>
                <a:latin typeface="Verdana" panose="020B0604030504040204" pitchFamily="34" charset="0"/>
              </a:rPr>
              <a:t>Vikas Sharma</a:t>
            </a:r>
            <a:br>
              <a:rPr lang="en-IN" sz="2800" dirty="0"/>
            </a:br>
            <a:r>
              <a:rPr lang="hi-IN" sz="2800" b="0" i="0" dirty="0">
                <a:solidFill>
                  <a:srgbClr val="000000"/>
                </a:solidFill>
                <a:effectLst/>
                <a:latin typeface="Verdana" panose="020B0604030504040204" pitchFamily="34" charset="0"/>
              </a:rPr>
              <a:t>उड़ान संरक्षा प्रमुख/</a:t>
            </a:r>
            <a:r>
              <a:rPr lang="en-IN" sz="2800" b="0" i="0" dirty="0">
                <a:solidFill>
                  <a:srgbClr val="000000"/>
                </a:solidFill>
                <a:effectLst/>
                <a:latin typeface="Verdana" panose="020B0604030504040204" pitchFamily="34" charset="0"/>
              </a:rPr>
              <a:t>Chief of Flight Safety, Head-ERP</a:t>
            </a:r>
            <a:br>
              <a:rPr lang="en-IN" sz="2800" dirty="0"/>
            </a:br>
            <a:r>
              <a:rPr lang="hi-IN" sz="2800" b="0" i="0" dirty="0">
                <a:solidFill>
                  <a:srgbClr val="000000"/>
                </a:solidFill>
                <a:effectLst/>
                <a:latin typeface="Verdana" panose="020B0604030504040204" pitchFamily="34" charset="0"/>
              </a:rPr>
              <a:t>एलाइंस एअर/</a:t>
            </a:r>
            <a:r>
              <a:rPr lang="en-IN" sz="2800" b="0" i="0" dirty="0">
                <a:solidFill>
                  <a:srgbClr val="000000"/>
                </a:solidFill>
                <a:effectLst/>
                <a:latin typeface="Verdana" panose="020B0604030504040204" pitchFamily="34" charset="0"/>
              </a:rPr>
              <a:t>Alliance Air</a:t>
            </a:r>
            <a:endParaRPr lang="en-IN" sz="2800" dirty="0"/>
          </a:p>
        </p:txBody>
      </p:sp>
      <p:pic>
        <p:nvPicPr>
          <p:cNvPr id="1028" name="Picture 4">
            <a:extLst>
              <a:ext uri="{FF2B5EF4-FFF2-40B4-BE49-F238E27FC236}">
                <a16:creationId xmlns:a16="http://schemas.microsoft.com/office/drawing/2014/main" id="{F8D055EA-87FE-B61C-2C60-8F93FFD3A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366" y="3966519"/>
            <a:ext cx="2952750" cy="28623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393D4E4-7F41-49F8-C478-9DBCEB67E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069" y="994462"/>
            <a:ext cx="4133334" cy="2972057"/>
          </a:xfrm>
          <a:prstGeom prst="rect">
            <a:avLst/>
          </a:prstGeom>
        </p:spPr>
      </p:pic>
      <p:sp>
        <p:nvSpPr>
          <p:cNvPr id="10" name="AutoShape 14" descr="Alliance Air Adds an ATR-42 to Its Fleet">
            <a:extLst>
              <a:ext uri="{FF2B5EF4-FFF2-40B4-BE49-F238E27FC236}">
                <a16:creationId xmlns:a16="http://schemas.microsoft.com/office/drawing/2014/main" id="{CA55F65D-3DE6-78FB-0574-85369BE017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 name="Picture 11">
            <a:extLst>
              <a:ext uri="{FF2B5EF4-FFF2-40B4-BE49-F238E27FC236}">
                <a16:creationId xmlns:a16="http://schemas.microsoft.com/office/drawing/2014/main" id="{9E0477F4-7A5A-EB54-333F-8861F602E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05" y="994462"/>
            <a:ext cx="4234764" cy="2972057"/>
          </a:xfrm>
          <a:prstGeom prst="rect">
            <a:avLst/>
          </a:prstGeom>
        </p:spPr>
      </p:pic>
      <p:pic>
        <p:nvPicPr>
          <p:cNvPr id="14" name="Picture 13">
            <a:extLst>
              <a:ext uri="{FF2B5EF4-FFF2-40B4-BE49-F238E27FC236}">
                <a16:creationId xmlns:a16="http://schemas.microsoft.com/office/drawing/2014/main" id="{94D0D023-6B7E-171E-2ACF-868C4255B0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3403" y="994462"/>
            <a:ext cx="3733292" cy="2948820"/>
          </a:xfrm>
          <a:prstGeom prst="rect">
            <a:avLst/>
          </a:prstGeom>
        </p:spPr>
      </p:pic>
      <p:sp>
        <p:nvSpPr>
          <p:cNvPr id="15" name="TextBox 14">
            <a:extLst>
              <a:ext uri="{FF2B5EF4-FFF2-40B4-BE49-F238E27FC236}">
                <a16:creationId xmlns:a16="http://schemas.microsoft.com/office/drawing/2014/main" id="{FF668D7F-A181-1D45-F446-172AF4CA431F}"/>
              </a:ext>
            </a:extLst>
          </p:cNvPr>
          <p:cNvSpPr txBox="1"/>
          <p:nvPr/>
        </p:nvSpPr>
        <p:spPr>
          <a:xfrm>
            <a:off x="4510216" y="146995"/>
            <a:ext cx="1977081" cy="654908"/>
          </a:xfrm>
          <a:prstGeom prst="rect">
            <a:avLst/>
          </a:prstGeom>
          <a:noFill/>
        </p:spPr>
        <p:txBody>
          <a:bodyPr wrap="square" rtlCol="0">
            <a:spAutoFit/>
          </a:bodyPr>
          <a:lstStyle/>
          <a:p>
            <a:r>
              <a:rPr lang="en-US" sz="3600" b="1" dirty="0"/>
              <a:t>Our Fleet</a:t>
            </a:r>
            <a:endParaRPr lang="en-IN" sz="3600" b="1" dirty="0"/>
          </a:p>
        </p:txBody>
      </p:sp>
      <p:cxnSp>
        <p:nvCxnSpPr>
          <p:cNvPr id="17" name="Straight Connector 16">
            <a:extLst>
              <a:ext uri="{FF2B5EF4-FFF2-40B4-BE49-F238E27FC236}">
                <a16:creationId xmlns:a16="http://schemas.microsoft.com/office/drawing/2014/main" id="{2CB71E27-F0E8-F25B-0B26-DAB5BC5C3F62}"/>
              </a:ext>
            </a:extLst>
          </p:cNvPr>
          <p:cNvCxnSpPr/>
          <p:nvPr/>
        </p:nvCxnSpPr>
        <p:spPr>
          <a:xfrm>
            <a:off x="0" y="146995"/>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FDD28140-1C8F-4BD6-CFC4-3FCA6277AB83}"/>
              </a:ext>
            </a:extLst>
          </p:cNvPr>
          <p:cNvCxnSpPr/>
          <p:nvPr/>
        </p:nvCxnSpPr>
        <p:spPr>
          <a:xfrm>
            <a:off x="0" y="801903"/>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ED216388-5110-4549-C37E-C26F689ABC67}"/>
              </a:ext>
            </a:extLst>
          </p:cNvPr>
          <p:cNvCxnSpPr/>
          <p:nvPr/>
        </p:nvCxnSpPr>
        <p:spPr>
          <a:xfrm>
            <a:off x="0" y="801903"/>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471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1151</TotalTime>
  <Words>730</Words>
  <Application>Microsoft Office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abril fatface</vt:lpstr>
      <vt:lpstr>Arial</vt:lpstr>
      <vt:lpstr>Calibri</vt:lpstr>
      <vt:lpstr>Calibri Light</vt:lpstr>
      <vt:lpstr>droid serif</vt:lpstr>
      <vt:lpstr>Google Sans</vt:lpstr>
      <vt:lpstr>Trebuchet MS</vt:lpstr>
      <vt:lpstr>Verdana</vt:lpstr>
      <vt:lpstr>Office Theme</vt:lpstr>
      <vt:lpstr>FLIGHT SAFETY NEWS LETTER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FLIGHT SAFETY</dc:title>
  <dc:creator>Sonot Kumar Digal</dc:creator>
  <cp:lastModifiedBy>Sonot Kumar Digal</cp:lastModifiedBy>
  <cp:revision>38</cp:revision>
  <dcterms:created xsi:type="dcterms:W3CDTF">2023-12-18T09:03:31Z</dcterms:created>
  <dcterms:modified xsi:type="dcterms:W3CDTF">2024-01-31T10:01:36Z</dcterms:modified>
</cp:coreProperties>
</file>